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340" r:id="rId3"/>
    <p:sldId id="330" r:id="rId4"/>
    <p:sldId id="257" r:id="rId5"/>
    <p:sldId id="258" r:id="rId6"/>
    <p:sldId id="267" r:id="rId7"/>
    <p:sldId id="261" r:id="rId8"/>
    <p:sldId id="263" r:id="rId9"/>
    <p:sldId id="265" r:id="rId10"/>
    <p:sldId id="278" r:id="rId11"/>
    <p:sldId id="342" r:id="rId12"/>
    <p:sldId id="304" r:id="rId13"/>
    <p:sldId id="279" r:id="rId14"/>
    <p:sldId id="280" r:id="rId15"/>
    <p:sldId id="305" r:id="rId16"/>
    <p:sldId id="290" r:id="rId17"/>
    <p:sldId id="306" r:id="rId18"/>
    <p:sldId id="292" r:id="rId19"/>
    <p:sldId id="268" r:id="rId20"/>
    <p:sldId id="309" r:id="rId21"/>
    <p:sldId id="269" r:id="rId22"/>
    <p:sldId id="270" r:id="rId23"/>
    <p:sldId id="271" r:id="rId24"/>
    <p:sldId id="331" r:id="rId25"/>
    <p:sldId id="332" r:id="rId26"/>
    <p:sldId id="333" r:id="rId27"/>
    <p:sldId id="277" r:id="rId28"/>
    <p:sldId id="272" r:id="rId29"/>
    <p:sldId id="273" r:id="rId30"/>
    <p:sldId id="274" r:id="rId31"/>
    <p:sldId id="275" r:id="rId32"/>
    <p:sldId id="276" r:id="rId33"/>
    <p:sldId id="338" r:id="rId34"/>
    <p:sldId id="335" r:id="rId35"/>
    <p:sldId id="349" r:id="rId36"/>
    <p:sldId id="350" r:id="rId37"/>
    <p:sldId id="351" r:id="rId38"/>
    <p:sldId id="352" r:id="rId39"/>
    <p:sldId id="347" r:id="rId40"/>
    <p:sldId id="348" r:id="rId41"/>
    <p:sldId id="336" r:id="rId42"/>
    <p:sldId id="337" r:id="rId43"/>
    <p:sldId id="339" r:id="rId44"/>
    <p:sldId id="293" r:id="rId45"/>
    <p:sldId id="361" r:id="rId46"/>
    <p:sldId id="294" r:id="rId47"/>
    <p:sldId id="299" r:id="rId48"/>
    <p:sldId id="319" r:id="rId49"/>
    <p:sldId id="318" r:id="rId50"/>
    <p:sldId id="317" r:id="rId51"/>
    <p:sldId id="297" r:id="rId52"/>
    <p:sldId id="298" r:id="rId53"/>
    <p:sldId id="359" r:id="rId54"/>
    <p:sldId id="300" r:id="rId55"/>
    <p:sldId id="315" r:id="rId56"/>
    <p:sldId id="322" r:id="rId57"/>
    <p:sldId id="323" r:id="rId58"/>
    <p:sldId id="324" r:id="rId59"/>
    <p:sldId id="360" r:id="rId60"/>
    <p:sldId id="353" r:id="rId61"/>
    <p:sldId id="354" r:id="rId62"/>
    <p:sldId id="355" r:id="rId63"/>
    <p:sldId id="356" r:id="rId64"/>
    <p:sldId id="357" r:id="rId65"/>
    <p:sldId id="301" r:id="rId66"/>
    <p:sldId id="358" r:id="rId67"/>
    <p:sldId id="320" r:id="rId68"/>
    <p:sldId id="314" r:id="rId69"/>
    <p:sldId id="321" r:id="rId70"/>
    <p:sldId id="325" r:id="rId71"/>
    <p:sldId id="344" r:id="rId72"/>
    <p:sldId id="343" r:id="rId73"/>
    <p:sldId id="34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B1E074-8031-4D7E-9FBE-010CE9D35644}">
          <p14:sldIdLst>
            <p14:sldId id="256"/>
            <p14:sldId id="340"/>
            <p14:sldId id="330"/>
            <p14:sldId id="257"/>
            <p14:sldId id="258"/>
            <p14:sldId id="267"/>
            <p14:sldId id="261"/>
            <p14:sldId id="263"/>
            <p14:sldId id="265"/>
            <p14:sldId id="278"/>
            <p14:sldId id="342"/>
            <p14:sldId id="304"/>
            <p14:sldId id="279"/>
            <p14:sldId id="280"/>
            <p14:sldId id="305"/>
            <p14:sldId id="290"/>
            <p14:sldId id="306"/>
            <p14:sldId id="292"/>
            <p14:sldId id="268"/>
            <p14:sldId id="309"/>
            <p14:sldId id="269"/>
            <p14:sldId id="270"/>
            <p14:sldId id="271"/>
            <p14:sldId id="331"/>
            <p14:sldId id="332"/>
            <p14:sldId id="333"/>
            <p14:sldId id="277"/>
            <p14:sldId id="272"/>
            <p14:sldId id="273"/>
            <p14:sldId id="274"/>
            <p14:sldId id="275"/>
            <p14:sldId id="276"/>
            <p14:sldId id="338"/>
            <p14:sldId id="335"/>
            <p14:sldId id="349"/>
            <p14:sldId id="350"/>
            <p14:sldId id="351"/>
            <p14:sldId id="352"/>
            <p14:sldId id="347"/>
            <p14:sldId id="348"/>
            <p14:sldId id="336"/>
            <p14:sldId id="337"/>
            <p14:sldId id="339"/>
            <p14:sldId id="293"/>
            <p14:sldId id="361"/>
            <p14:sldId id="294"/>
            <p14:sldId id="299"/>
            <p14:sldId id="319"/>
            <p14:sldId id="318"/>
            <p14:sldId id="317"/>
            <p14:sldId id="297"/>
            <p14:sldId id="298"/>
            <p14:sldId id="359"/>
            <p14:sldId id="300"/>
            <p14:sldId id="315"/>
            <p14:sldId id="322"/>
            <p14:sldId id="323"/>
            <p14:sldId id="324"/>
            <p14:sldId id="360"/>
            <p14:sldId id="353"/>
            <p14:sldId id="354"/>
            <p14:sldId id="355"/>
            <p14:sldId id="356"/>
            <p14:sldId id="357"/>
            <p14:sldId id="301"/>
            <p14:sldId id="358"/>
            <p14:sldId id="320"/>
            <p14:sldId id="314"/>
            <p14:sldId id="321"/>
            <p14:sldId id="325"/>
            <p14:sldId id="344"/>
            <p14:sldId id="343"/>
            <p14:sldId id="345"/>
          </p14:sldIdLst>
        </p14:section>
        <p14:section name="Untitled Section" id="{AC821A84-60F8-4947-970A-EB0FF316783E}">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ti ohri" initials="ko" lastIdx="1" clrIdx="0">
    <p:extLst>
      <p:ext uri="{19B8F6BF-5375-455C-9EA6-DF929625EA0E}">
        <p15:presenceInfo xmlns:p15="http://schemas.microsoft.com/office/powerpoint/2012/main" userId="5f460e859343ae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0262" autoAdjust="0"/>
  </p:normalViewPr>
  <p:slideViewPr>
    <p:cSldViewPr snapToGrid="0">
      <p:cViewPr varScale="1">
        <p:scale>
          <a:sx n="82" d="100"/>
          <a:sy n="82" d="100"/>
        </p:scale>
        <p:origin x="64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22191-9A03-47BB-B694-1F92EA2E1B91}" type="datetimeFigureOut">
              <a:rPr lang="en-IN" smtClean="0"/>
              <a:t>18-09-2024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D0864-BD7F-4F07-AB78-3CBF7A769D76}" type="slidenum">
              <a:rPr lang="en-IN" smtClean="0"/>
              <a:t>‹#›</a:t>
            </a:fld>
            <a:endParaRPr lang="en-IN"/>
          </a:p>
        </p:txBody>
      </p:sp>
    </p:spTree>
    <p:extLst>
      <p:ext uri="{BB962C8B-B14F-4D97-AF65-F5344CB8AC3E}">
        <p14:creationId xmlns:p14="http://schemas.microsoft.com/office/powerpoint/2010/main" val="85539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a:t>
            </a:fld>
            <a:endParaRPr lang="en-IN"/>
          </a:p>
        </p:txBody>
      </p:sp>
    </p:spTree>
    <p:extLst>
      <p:ext uri="{BB962C8B-B14F-4D97-AF65-F5344CB8AC3E}">
        <p14:creationId xmlns:p14="http://schemas.microsoft.com/office/powerpoint/2010/main" val="278051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D0864-BD7F-4F07-AB78-3CBF7A769D76}" type="slidenum">
              <a:rPr lang="en-IN" smtClean="0"/>
              <a:t>10</a:t>
            </a:fld>
            <a:endParaRPr lang="en-IN"/>
          </a:p>
        </p:txBody>
      </p:sp>
    </p:spTree>
    <p:extLst>
      <p:ext uri="{BB962C8B-B14F-4D97-AF65-F5344CB8AC3E}">
        <p14:creationId xmlns:p14="http://schemas.microsoft.com/office/powerpoint/2010/main" val="393772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D0864-BD7F-4F07-AB78-3CBF7A769D76}" type="slidenum">
              <a:rPr lang="en-IN" smtClean="0"/>
              <a:t>14</a:t>
            </a:fld>
            <a:endParaRPr lang="en-IN"/>
          </a:p>
        </p:txBody>
      </p:sp>
    </p:spTree>
    <p:extLst>
      <p:ext uri="{BB962C8B-B14F-4D97-AF65-F5344CB8AC3E}">
        <p14:creationId xmlns:p14="http://schemas.microsoft.com/office/powerpoint/2010/main" val="311637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work with these  data and calculate conditional probabilities just by doing frequency of </a:t>
            </a:r>
            <a:r>
              <a:rPr lang="en-IN" dirty="0" err="1"/>
              <a:t>occurance</a:t>
            </a:r>
            <a:endParaRPr lang="en-IN" dirty="0"/>
          </a:p>
        </p:txBody>
      </p:sp>
      <p:sp>
        <p:nvSpPr>
          <p:cNvPr id="4" name="Slide Number Placeholder 3"/>
          <p:cNvSpPr>
            <a:spLocks noGrp="1"/>
          </p:cNvSpPr>
          <p:nvPr>
            <p:ph type="sldNum" sz="quarter" idx="5"/>
          </p:nvPr>
        </p:nvSpPr>
        <p:spPr/>
        <p:txBody>
          <a:bodyPr/>
          <a:lstStyle/>
          <a:p>
            <a:fld id="{029D0864-BD7F-4F07-AB78-3CBF7A769D76}" type="slidenum">
              <a:rPr lang="en-IN" smtClean="0"/>
              <a:t>28</a:t>
            </a:fld>
            <a:endParaRPr lang="en-IN"/>
          </a:p>
        </p:txBody>
      </p:sp>
    </p:spTree>
    <p:extLst>
      <p:ext uri="{BB962C8B-B14F-4D97-AF65-F5344CB8AC3E}">
        <p14:creationId xmlns:p14="http://schemas.microsoft.com/office/powerpoint/2010/main" val="12655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D0864-BD7F-4F07-AB78-3CBF7A769D76}" type="slidenum">
              <a:rPr lang="en-IN" smtClean="0"/>
              <a:t>47</a:t>
            </a:fld>
            <a:endParaRPr lang="en-IN"/>
          </a:p>
        </p:txBody>
      </p:sp>
    </p:spTree>
    <p:extLst>
      <p:ext uri="{BB962C8B-B14F-4D97-AF65-F5344CB8AC3E}">
        <p14:creationId xmlns:p14="http://schemas.microsoft.com/office/powerpoint/2010/main" val="77967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387867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320377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805AA4-629D-4BD8-AA67-C21FF6B7C32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0833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948700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805AA4-629D-4BD8-AA67-C21FF6B7C32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7806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2113511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150556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198313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386194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DF5459-FBC1-4975-8C1D-6967EA48BD59}"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2202559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91127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DF5459-FBC1-4975-8C1D-6967EA48BD59}" type="datetimeFigureOut">
              <a:rPr lang="en-IN" smtClean="0"/>
              <a:t>18-09-2024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43301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DF5459-FBC1-4975-8C1D-6967EA48BD59}" type="datetimeFigureOut">
              <a:rPr lang="en-IN" smtClean="0"/>
              <a:t>18-09-2024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248714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F5459-FBC1-4975-8C1D-6967EA48BD59}" type="datetimeFigureOut">
              <a:rPr lang="en-IN" smtClean="0"/>
              <a:t>18-09-2024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2997367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373907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DF5459-FBC1-4975-8C1D-6967EA48BD59}"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F805AA4-629D-4BD8-AA67-C21FF6B7C32E}" type="slidenum">
              <a:rPr lang="en-IN" smtClean="0"/>
              <a:t>‹#›</a:t>
            </a:fld>
            <a:endParaRPr lang="en-IN"/>
          </a:p>
        </p:txBody>
      </p:sp>
    </p:spTree>
    <p:extLst>
      <p:ext uri="{BB962C8B-B14F-4D97-AF65-F5344CB8AC3E}">
        <p14:creationId xmlns:p14="http://schemas.microsoft.com/office/powerpoint/2010/main" val="3389617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9DF5459-FBC1-4975-8C1D-6967EA48BD59}" type="datetimeFigureOut">
              <a:rPr lang="en-IN" smtClean="0"/>
              <a:t>18-09-2024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F805AA4-629D-4BD8-AA67-C21FF6B7C32E}" type="slidenum">
              <a:rPr lang="en-IN" smtClean="0"/>
              <a:t>‹#›</a:t>
            </a:fld>
            <a:endParaRPr lang="en-IN"/>
          </a:p>
        </p:txBody>
      </p:sp>
    </p:spTree>
    <p:extLst>
      <p:ext uri="{BB962C8B-B14F-4D97-AF65-F5344CB8AC3E}">
        <p14:creationId xmlns:p14="http://schemas.microsoft.com/office/powerpoint/2010/main" val="3128841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4.jpe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8aEkpRNysHE&amp;t=258s" TargetMode="External"/><Relationship Id="rId2" Type="http://schemas.openxmlformats.org/officeDocument/2006/relationships/hyperlink" Target="https://www.youtube.com/watch?v=SHdBunw7Fo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educba.com/data-mining-vs-machine-learn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en.wikipedia.org/wiki/Normal_distributi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10.wdp"/></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9CE1-54A5-43B9-92FF-EE3F75D7B1C2}"/>
              </a:ext>
            </a:extLst>
          </p:cNvPr>
          <p:cNvSpPr>
            <a:spLocks noGrp="1"/>
          </p:cNvSpPr>
          <p:nvPr>
            <p:ph type="ctrTitle"/>
          </p:nvPr>
        </p:nvSpPr>
        <p:spPr/>
        <p:txBody>
          <a:bodyPr>
            <a:normAutofit fontScale="90000"/>
          </a:bodyPr>
          <a:lstStyle/>
          <a:p>
            <a:r>
              <a:rPr lang="en-IN" b="1" i="0" dirty="0">
                <a:effectLst/>
                <a:latin typeface="Poppins"/>
              </a:rPr>
              <a:t>Naive Bayes Classification</a:t>
            </a:r>
            <a:br>
              <a:rPr lang="en-IN" b="1" i="0" dirty="0">
                <a:effectLst/>
                <a:latin typeface="Poppins"/>
              </a:rPr>
            </a:br>
            <a:endParaRPr lang="en-IN" dirty="0"/>
          </a:p>
        </p:txBody>
      </p:sp>
      <p:sp>
        <p:nvSpPr>
          <p:cNvPr id="3" name="Subtitle 2">
            <a:extLst>
              <a:ext uri="{FF2B5EF4-FFF2-40B4-BE49-F238E27FC236}">
                <a16:creationId xmlns:a16="http://schemas.microsoft.com/office/drawing/2014/main" id="{EC6F6502-C412-439B-9EF5-42344514F9C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56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43B9-5A95-4DDF-9953-FC8705DE9B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4788392-C1F3-43C1-A989-3E67F43FC684}"/>
              </a:ext>
            </a:extLst>
          </p:cNvPr>
          <p:cNvPicPr>
            <a:picLocks noGrp="1" noChangeAspect="1"/>
          </p:cNvPicPr>
          <p:nvPr>
            <p:ph idx="1"/>
          </p:nvPr>
        </p:nvPicPr>
        <p:blipFill>
          <a:blip r:embed="rId3"/>
          <a:stretch>
            <a:fillRect/>
          </a:stretch>
        </p:blipFill>
        <p:spPr>
          <a:xfrm>
            <a:off x="2342939" y="694735"/>
            <a:ext cx="9166588" cy="4852900"/>
          </a:xfrm>
        </p:spPr>
      </p:pic>
      <p:sp>
        <p:nvSpPr>
          <p:cNvPr id="3" name="Oval 2">
            <a:extLst>
              <a:ext uri="{FF2B5EF4-FFF2-40B4-BE49-F238E27FC236}">
                <a16:creationId xmlns:a16="http://schemas.microsoft.com/office/drawing/2014/main" id="{4FD4952F-DD16-41E4-AAA4-0C1E7EF46EC3}"/>
              </a:ext>
            </a:extLst>
          </p:cNvPr>
          <p:cNvSpPr/>
          <p:nvPr/>
        </p:nvSpPr>
        <p:spPr>
          <a:xfrm>
            <a:off x="1789596" y="5109644"/>
            <a:ext cx="1976284" cy="1686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88246984-2210-4062-BBF6-8100F7F0621F}"/>
              </a:ext>
            </a:extLst>
          </p:cNvPr>
          <p:cNvSpPr/>
          <p:nvPr/>
        </p:nvSpPr>
        <p:spPr>
          <a:xfrm>
            <a:off x="2123767" y="5477010"/>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h1</a:t>
            </a:r>
            <a:endParaRPr lang="en-IN" dirty="0"/>
          </a:p>
        </p:txBody>
      </p:sp>
      <p:sp>
        <p:nvSpPr>
          <p:cNvPr id="6" name="Oval 5">
            <a:extLst>
              <a:ext uri="{FF2B5EF4-FFF2-40B4-BE49-F238E27FC236}">
                <a16:creationId xmlns:a16="http://schemas.microsoft.com/office/drawing/2014/main" id="{EFDC6138-8297-480B-BA2D-21DC89DCEEC2}"/>
              </a:ext>
            </a:extLst>
          </p:cNvPr>
          <p:cNvSpPr/>
          <p:nvPr/>
        </p:nvSpPr>
        <p:spPr>
          <a:xfrm>
            <a:off x="2342939" y="6139352"/>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h2</a:t>
            </a:r>
            <a:endParaRPr lang="en-IN" dirty="0"/>
          </a:p>
        </p:txBody>
      </p:sp>
      <p:sp>
        <p:nvSpPr>
          <p:cNvPr id="7" name="Oval 6">
            <a:extLst>
              <a:ext uri="{FF2B5EF4-FFF2-40B4-BE49-F238E27FC236}">
                <a16:creationId xmlns:a16="http://schemas.microsoft.com/office/drawing/2014/main" id="{CC5F6FB1-E28B-4924-B132-B2066A772979}"/>
              </a:ext>
            </a:extLst>
          </p:cNvPr>
          <p:cNvSpPr/>
          <p:nvPr/>
        </p:nvSpPr>
        <p:spPr>
          <a:xfrm>
            <a:off x="2795222" y="5766168"/>
            <a:ext cx="852546"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 3</a:t>
            </a:r>
            <a:endParaRPr lang="en-IN" dirty="0"/>
          </a:p>
        </p:txBody>
      </p:sp>
      <p:sp>
        <p:nvSpPr>
          <p:cNvPr id="10" name="TextBox 9">
            <a:extLst>
              <a:ext uri="{FF2B5EF4-FFF2-40B4-BE49-F238E27FC236}">
                <a16:creationId xmlns:a16="http://schemas.microsoft.com/office/drawing/2014/main" id="{8D74962E-CF8A-4BE5-9E26-F90255E1E665}"/>
              </a:ext>
            </a:extLst>
          </p:cNvPr>
          <p:cNvSpPr txBox="1"/>
          <p:nvPr/>
        </p:nvSpPr>
        <p:spPr>
          <a:xfrm>
            <a:off x="3108115" y="4574601"/>
            <a:ext cx="1612490" cy="646331"/>
          </a:xfrm>
          <a:prstGeom prst="rect">
            <a:avLst/>
          </a:prstGeom>
          <a:noFill/>
        </p:spPr>
        <p:txBody>
          <a:bodyPr wrap="square" rtlCol="0">
            <a:spAutoFit/>
          </a:bodyPr>
          <a:lstStyle/>
          <a:p>
            <a:r>
              <a:rPr lang="en-US" dirty="0"/>
              <a:t>Hypothesis space H</a:t>
            </a:r>
            <a:endParaRPr lang="en-IN" dirty="0"/>
          </a:p>
        </p:txBody>
      </p:sp>
      <p:sp>
        <p:nvSpPr>
          <p:cNvPr id="11" name="Oval 10">
            <a:extLst>
              <a:ext uri="{FF2B5EF4-FFF2-40B4-BE49-F238E27FC236}">
                <a16:creationId xmlns:a16="http://schemas.microsoft.com/office/drawing/2014/main" id="{FF5EBBD5-278D-49F3-9F8D-3EAD6FAFA65D}"/>
              </a:ext>
            </a:extLst>
          </p:cNvPr>
          <p:cNvSpPr/>
          <p:nvPr/>
        </p:nvSpPr>
        <p:spPr>
          <a:xfrm>
            <a:off x="5653548" y="5555226"/>
            <a:ext cx="117987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endParaRPr lang="en-IN" dirty="0"/>
          </a:p>
        </p:txBody>
      </p:sp>
      <p:sp>
        <p:nvSpPr>
          <p:cNvPr id="12" name="Oval 11">
            <a:extLst>
              <a:ext uri="{FF2B5EF4-FFF2-40B4-BE49-F238E27FC236}">
                <a16:creationId xmlns:a16="http://schemas.microsoft.com/office/drawing/2014/main" id="{8FDE43D2-8226-4510-9996-4A70C90563EB}"/>
              </a:ext>
            </a:extLst>
          </p:cNvPr>
          <p:cNvSpPr/>
          <p:nvPr/>
        </p:nvSpPr>
        <p:spPr>
          <a:xfrm>
            <a:off x="9478297" y="5477010"/>
            <a:ext cx="166165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cxnSp>
        <p:nvCxnSpPr>
          <p:cNvPr id="14" name="Straight Arrow Connector 13">
            <a:extLst>
              <a:ext uri="{FF2B5EF4-FFF2-40B4-BE49-F238E27FC236}">
                <a16:creationId xmlns:a16="http://schemas.microsoft.com/office/drawing/2014/main" id="{0E368329-2035-4F54-B90C-24769B771115}"/>
              </a:ext>
            </a:extLst>
          </p:cNvPr>
          <p:cNvCxnSpPr>
            <a:stCxn id="11" idx="6"/>
          </p:cNvCxnSpPr>
          <p:nvPr/>
        </p:nvCxnSpPr>
        <p:spPr>
          <a:xfrm>
            <a:off x="6833419" y="5847289"/>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1C6284-391C-430A-863D-EE5C878658CA}"/>
              </a:ext>
            </a:extLst>
          </p:cNvPr>
          <p:cNvCxnSpPr/>
          <p:nvPr/>
        </p:nvCxnSpPr>
        <p:spPr>
          <a:xfrm>
            <a:off x="6950536" y="6233890"/>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99324C-FE80-4F97-93B1-767E7E4866E4}"/>
              </a:ext>
            </a:extLst>
          </p:cNvPr>
          <p:cNvCxnSpPr/>
          <p:nvPr/>
        </p:nvCxnSpPr>
        <p:spPr>
          <a:xfrm>
            <a:off x="6985819" y="5513212"/>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F133E43-256C-43D2-B816-53C3F6D98480}"/>
              </a:ext>
            </a:extLst>
          </p:cNvPr>
          <p:cNvSpPr/>
          <p:nvPr/>
        </p:nvSpPr>
        <p:spPr>
          <a:xfrm>
            <a:off x="7788144" y="5220932"/>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h1</a:t>
            </a:r>
            <a:endParaRPr lang="en-IN" dirty="0"/>
          </a:p>
        </p:txBody>
      </p:sp>
      <p:sp>
        <p:nvSpPr>
          <p:cNvPr id="19" name="Oval 18">
            <a:extLst>
              <a:ext uri="{FF2B5EF4-FFF2-40B4-BE49-F238E27FC236}">
                <a16:creationId xmlns:a16="http://schemas.microsoft.com/office/drawing/2014/main" id="{01290C76-8650-481A-8F14-699DC5774AD2}"/>
              </a:ext>
            </a:extLst>
          </p:cNvPr>
          <p:cNvSpPr/>
          <p:nvPr/>
        </p:nvSpPr>
        <p:spPr>
          <a:xfrm>
            <a:off x="7733505" y="6155891"/>
            <a:ext cx="852546"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 3</a:t>
            </a:r>
            <a:endParaRPr lang="en-IN" dirty="0"/>
          </a:p>
        </p:txBody>
      </p:sp>
      <p:sp>
        <p:nvSpPr>
          <p:cNvPr id="20" name="Oval 19">
            <a:extLst>
              <a:ext uri="{FF2B5EF4-FFF2-40B4-BE49-F238E27FC236}">
                <a16:creationId xmlns:a16="http://schemas.microsoft.com/office/drawing/2014/main" id="{314DEF6D-E260-4BBB-9A30-EF56C1385338}"/>
              </a:ext>
            </a:extLst>
          </p:cNvPr>
          <p:cNvSpPr/>
          <p:nvPr/>
        </p:nvSpPr>
        <p:spPr>
          <a:xfrm>
            <a:off x="7835313" y="5713221"/>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h2</a:t>
            </a:r>
            <a:endParaRPr lang="en-IN" dirty="0"/>
          </a:p>
        </p:txBody>
      </p:sp>
      <p:sp>
        <p:nvSpPr>
          <p:cNvPr id="8" name="TextBox 7">
            <a:extLst>
              <a:ext uri="{FF2B5EF4-FFF2-40B4-BE49-F238E27FC236}">
                <a16:creationId xmlns:a16="http://schemas.microsoft.com/office/drawing/2014/main" id="{C4C309C1-C184-0004-FA37-2145329482BF}"/>
              </a:ext>
            </a:extLst>
          </p:cNvPr>
          <p:cNvSpPr txBox="1"/>
          <p:nvPr/>
        </p:nvSpPr>
        <p:spPr>
          <a:xfrm>
            <a:off x="5733340" y="3574371"/>
            <a:ext cx="1729409" cy="369332"/>
          </a:xfrm>
          <a:prstGeom prst="rect">
            <a:avLst/>
          </a:prstGeom>
          <a:noFill/>
        </p:spPr>
        <p:txBody>
          <a:bodyPr wrap="square" rtlCol="0">
            <a:spAutoFit/>
          </a:bodyPr>
          <a:lstStyle/>
          <a:p>
            <a:r>
              <a:rPr lang="en-IN" dirty="0"/>
              <a:t>Or likelihood</a:t>
            </a:r>
          </a:p>
        </p:txBody>
      </p:sp>
      <p:sp>
        <p:nvSpPr>
          <p:cNvPr id="9" name="TextBox 8">
            <a:extLst>
              <a:ext uri="{FF2B5EF4-FFF2-40B4-BE49-F238E27FC236}">
                <a16:creationId xmlns:a16="http://schemas.microsoft.com/office/drawing/2014/main" id="{F10EBE13-25FF-6EDE-D870-8F607B683179}"/>
              </a:ext>
            </a:extLst>
          </p:cNvPr>
          <p:cNvSpPr txBox="1"/>
          <p:nvPr/>
        </p:nvSpPr>
        <p:spPr>
          <a:xfrm>
            <a:off x="6598045" y="3006009"/>
            <a:ext cx="433113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or marginal probability</a:t>
            </a:r>
          </a:p>
        </p:txBody>
      </p:sp>
    </p:spTree>
    <p:extLst>
      <p:ext uri="{BB962C8B-B14F-4D97-AF65-F5344CB8AC3E}">
        <p14:creationId xmlns:p14="http://schemas.microsoft.com/office/powerpoint/2010/main" val="160754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CC78-642A-413C-B404-1AB10F2B9010}"/>
              </a:ext>
            </a:extLst>
          </p:cNvPr>
          <p:cNvSpPr>
            <a:spLocks noGrp="1"/>
          </p:cNvSpPr>
          <p:nvPr>
            <p:ph type="title"/>
          </p:nvPr>
        </p:nvSpPr>
        <p:spPr/>
        <p:txBody>
          <a:bodyPr>
            <a:normAutofit fontScale="90000"/>
          </a:bodyPr>
          <a:lstStyle/>
          <a:p>
            <a:r>
              <a:rPr lang="en-US" dirty="0"/>
              <a:t>Naïve Bayes is based on Naïve theorem, which is based on conditional probability</a:t>
            </a:r>
            <a:endParaRPr lang="en-IN" dirty="0"/>
          </a:p>
        </p:txBody>
      </p:sp>
      <p:pic>
        <p:nvPicPr>
          <p:cNvPr id="2050" name="Picture 2" descr="Conditional Probability (video lessons, examples and solutions)">
            <a:extLst>
              <a:ext uri="{FF2B5EF4-FFF2-40B4-BE49-F238E27FC236}">
                <a16:creationId xmlns:a16="http://schemas.microsoft.com/office/drawing/2014/main" id="{23B3141F-C3BF-474B-A3A4-0BC26A19A0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2288" y="2256725"/>
            <a:ext cx="5345590" cy="3393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yes&amp;#39; theorem - C o r T e x T">
            <a:extLst>
              <a:ext uri="{FF2B5EF4-FFF2-40B4-BE49-F238E27FC236}">
                <a16:creationId xmlns:a16="http://schemas.microsoft.com/office/drawing/2014/main" id="{A608734C-7669-4F44-B9C1-C05D4ABBC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216" y="2574924"/>
            <a:ext cx="4638784" cy="292163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Notched Right 3">
            <a:extLst>
              <a:ext uri="{FF2B5EF4-FFF2-40B4-BE49-F238E27FC236}">
                <a16:creationId xmlns:a16="http://schemas.microsoft.com/office/drawing/2014/main" id="{859CDAC6-0D4E-4207-A492-70D3A64A4B40}"/>
              </a:ext>
            </a:extLst>
          </p:cNvPr>
          <p:cNvSpPr/>
          <p:nvPr/>
        </p:nvSpPr>
        <p:spPr>
          <a:xfrm>
            <a:off x="6457424" y="3826606"/>
            <a:ext cx="782320" cy="47752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87F3A192-05D1-4C08-80D5-C338BBF6D979}"/>
              </a:ext>
            </a:extLst>
          </p:cNvPr>
          <p:cNvCxnSpPr/>
          <p:nvPr/>
        </p:nvCxnSpPr>
        <p:spPr>
          <a:xfrm flipV="1">
            <a:off x="7553216" y="5435852"/>
            <a:ext cx="592774" cy="73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7286B5-2169-4AAF-A111-A4B2A5C39FDC}"/>
              </a:ext>
            </a:extLst>
          </p:cNvPr>
          <p:cNvSpPr txBox="1"/>
          <p:nvPr/>
        </p:nvSpPr>
        <p:spPr>
          <a:xfrm>
            <a:off x="6614160" y="6233890"/>
            <a:ext cx="2113280" cy="369332"/>
          </a:xfrm>
          <a:prstGeom prst="rect">
            <a:avLst/>
          </a:prstGeom>
          <a:noFill/>
        </p:spPr>
        <p:txBody>
          <a:bodyPr wrap="square" rtlCol="0">
            <a:spAutoFit/>
          </a:bodyPr>
          <a:lstStyle/>
          <a:p>
            <a:r>
              <a:rPr lang="en-US" b="1" dirty="0"/>
              <a:t>Bayes theorem</a:t>
            </a:r>
            <a:endParaRPr lang="en-IN" b="1" dirty="0"/>
          </a:p>
        </p:txBody>
      </p:sp>
      <p:cxnSp>
        <p:nvCxnSpPr>
          <p:cNvPr id="9" name="Straight Connector 8">
            <a:extLst>
              <a:ext uri="{FF2B5EF4-FFF2-40B4-BE49-F238E27FC236}">
                <a16:creationId xmlns:a16="http://schemas.microsoft.com/office/drawing/2014/main" id="{1A092F33-FF4C-4497-8194-F22F7F569DB5}"/>
              </a:ext>
            </a:extLst>
          </p:cNvPr>
          <p:cNvCxnSpPr/>
          <p:nvPr/>
        </p:nvCxnSpPr>
        <p:spPr>
          <a:xfrm>
            <a:off x="8798560" y="29464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CF58CB-B413-4199-B06F-02E3D55007B2}"/>
              </a:ext>
            </a:extLst>
          </p:cNvPr>
          <p:cNvCxnSpPr/>
          <p:nvPr/>
        </p:nvCxnSpPr>
        <p:spPr>
          <a:xfrm>
            <a:off x="10759440" y="4663440"/>
            <a:ext cx="1310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F2E772B4-6D15-BE75-0F71-85C48664C50B}"/>
              </a:ext>
            </a:extLst>
          </p:cNvPr>
          <p:cNvCxnSpPr/>
          <p:nvPr/>
        </p:nvCxnSpPr>
        <p:spPr>
          <a:xfrm rot="5400000">
            <a:off x="6838122" y="3597966"/>
            <a:ext cx="1401418" cy="1689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88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7F2D7-F3C3-490D-A2E7-49328AB64787}"/>
              </a:ext>
            </a:extLst>
          </p:cNvPr>
          <p:cNvSpPr>
            <a:spLocks noGrp="1"/>
          </p:cNvSpPr>
          <p:nvPr>
            <p:ph idx="1"/>
          </p:nvPr>
        </p:nvSpPr>
        <p:spPr>
          <a:xfrm>
            <a:off x="1641987" y="816077"/>
            <a:ext cx="9862625" cy="5095145"/>
          </a:xfrm>
        </p:spPr>
        <p:txBody>
          <a:bodyPr>
            <a:normAutofit fontScale="92500" lnSpcReduction="20000"/>
          </a:bodyPr>
          <a:lstStyle/>
          <a:p>
            <a:pPr marL="123190" marR="74295"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So, Bayes theorem deals with how to </a:t>
            </a:r>
            <a:r>
              <a:rPr lang="en-US" sz="1800" dirty="0">
                <a:effectLst/>
                <a:highlight>
                  <a:srgbClr val="FFFF00"/>
                </a:highlight>
                <a:latin typeface="Times New Roman" panose="02020603050405020304" pitchFamily="18" charset="0"/>
                <a:ea typeface="Times New Roman" panose="02020603050405020304" pitchFamily="18" charset="0"/>
              </a:rPr>
              <a:t>find the probability of a hypothesis given the data.</a:t>
            </a:r>
            <a:endParaRPr lang="en-IN" sz="1800" dirty="0">
              <a:effectLst/>
              <a:highlight>
                <a:srgbClr val="FFFF00"/>
              </a:highlight>
              <a:latin typeface="Times New Roman" panose="02020603050405020304" pitchFamily="18" charset="0"/>
              <a:ea typeface="Times New Roman" panose="02020603050405020304" pitchFamily="18" charset="0"/>
            </a:endParaRPr>
          </a:p>
          <a:p>
            <a:pPr marL="123190" marR="74295"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you have different possible </a:t>
            </a:r>
            <a:r>
              <a:rPr lang="en-US" sz="1800" dirty="0">
                <a:effectLst/>
                <a:highlight>
                  <a:srgbClr val="FFFF00"/>
                </a:highlight>
                <a:latin typeface="Times New Roman" panose="02020603050405020304" pitchFamily="18" charset="0"/>
                <a:ea typeface="Times New Roman" panose="02020603050405020304" pitchFamily="18" charset="0"/>
              </a:rPr>
              <a:t>competing hypothesis </a:t>
            </a:r>
            <a:r>
              <a:rPr lang="en-US" sz="1800" dirty="0">
                <a:effectLst/>
                <a:latin typeface="Times New Roman" panose="02020603050405020304" pitchFamily="18" charset="0"/>
                <a:ea typeface="Times New Roman" panose="02020603050405020304" pitchFamily="18" charset="0"/>
              </a:rPr>
              <a:t>and you can find out </a:t>
            </a:r>
            <a:r>
              <a:rPr lang="en-US" sz="1800" dirty="0">
                <a:effectLst/>
                <a:highlight>
                  <a:srgbClr val="FFFF00"/>
                </a:highlight>
                <a:latin typeface="Times New Roman" panose="02020603050405020304" pitchFamily="18" charset="0"/>
                <a:ea typeface="Times New Roman" panose="02020603050405020304" pitchFamily="18" charset="0"/>
              </a:rPr>
              <a:t>the probability of the individual hypothesis given the data</a:t>
            </a:r>
            <a:r>
              <a:rPr lang="en-US" sz="1800" dirty="0">
                <a:effectLst/>
                <a:latin typeface="Times New Roman" panose="02020603050405020304" pitchFamily="18" charset="0"/>
                <a:ea typeface="Times New Roman" panose="02020603050405020304" pitchFamily="18" charset="0"/>
              </a:rPr>
              <a:t>, so that you can find out which is the most probable or most likely hypothesis according to the Bayes theorem probability.</a:t>
            </a:r>
            <a:endParaRPr lang="en-IN" sz="1800" dirty="0">
              <a:effectLst/>
              <a:latin typeface="Times New Roman" panose="02020603050405020304" pitchFamily="18" charset="0"/>
              <a:ea typeface="Times New Roman" panose="02020603050405020304" pitchFamily="18" charset="0"/>
            </a:endParaRPr>
          </a:p>
          <a:p>
            <a:pPr marL="123190" marR="75565" algn="just">
              <a:lnSpc>
                <a:spcPct val="150000"/>
              </a:lnSpc>
            </a:pPr>
            <a:r>
              <a:rPr lang="en-US" dirty="0">
                <a:latin typeface="Times New Roman" panose="02020603050405020304" pitchFamily="18" charset="0"/>
                <a:ea typeface="Times New Roman" panose="02020603050405020304" pitchFamily="18" charset="0"/>
              </a:rPr>
              <a:t>Probability of </a:t>
            </a:r>
            <a:r>
              <a:rPr lang="en-US" sz="1800" dirty="0">
                <a:effectLst/>
                <a:latin typeface="Times New Roman" panose="02020603050405020304" pitchFamily="18" charset="0"/>
                <a:ea typeface="Times New Roman" panose="02020603050405020304" pitchFamily="18" charset="0"/>
              </a:rPr>
              <a:t> hypothesis given data (</a:t>
            </a:r>
            <a:r>
              <a:rPr lang="en-US" sz="1800" b="1" dirty="0"/>
              <a:t>Posterior probability</a:t>
            </a:r>
            <a:r>
              <a:rPr lang="en-US" sz="1800" dirty="0">
                <a:effectLst/>
                <a:latin typeface="Times New Roman" panose="02020603050405020304" pitchFamily="18" charset="0"/>
                <a:ea typeface="Times New Roman" panose="02020603050405020304" pitchFamily="18" charset="0"/>
              </a:rPr>
              <a:t>) is given by p(</a:t>
            </a:r>
            <a:r>
              <a:rPr lang="en-US" sz="1800" dirty="0" err="1">
                <a:effectLst/>
                <a:latin typeface="Times New Roman" panose="02020603050405020304" pitchFamily="18" charset="0"/>
                <a:ea typeface="Times New Roman" panose="02020603050405020304" pitchFamily="18" charset="0"/>
              </a:rPr>
              <a:t>D|h</a:t>
            </a:r>
            <a:r>
              <a:rPr lang="en-US" sz="1800" dirty="0">
                <a:effectLst/>
                <a:latin typeface="Times New Roman" panose="02020603050405020304" pitchFamily="18" charset="0"/>
                <a:ea typeface="Times New Roman" panose="02020603050405020304" pitchFamily="18" charset="0"/>
              </a:rPr>
              <a:t>) times prior probability of the hypothesis p(h) divided  by P(D</a:t>
            </a:r>
            <a:r>
              <a:rPr lang="en-US" dirty="0">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23190" marR="75565" algn="just">
              <a:lnSpc>
                <a:spcPct val="150000"/>
              </a:lnSpc>
              <a:spcAft>
                <a:spcPts val="0"/>
              </a:spcAft>
            </a:pPr>
            <a:r>
              <a:rPr lang="en-US" sz="1800" b="1" dirty="0">
                <a:solidFill>
                  <a:srgbClr val="FF0000"/>
                </a:solidFill>
                <a:effectLst/>
                <a:latin typeface="Times New Roman" panose="02020603050405020304" pitchFamily="18" charset="0"/>
                <a:ea typeface="Times New Roman" panose="02020603050405020304" pitchFamily="18" charset="0"/>
              </a:rPr>
              <a:t>So, P(h )</a:t>
            </a:r>
            <a:r>
              <a:rPr lang="en-US" sz="1800" dirty="0">
                <a:solidFill>
                  <a:srgbClr val="FF0000"/>
                </a:solidFill>
                <a:effectLst/>
                <a:latin typeface="Times New Roman" panose="02020603050405020304" pitchFamily="18" charset="0"/>
                <a:ea typeface="Times New Roman" panose="02020603050405020304" pitchFamily="18" charset="0"/>
              </a:rPr>
              <a:t>is the </a:t>
            </a:r>
            <a:r>
              <a:rPr lang="en-US" sz="1800" b="1" dirty="0">
                <a:solidFill>
                  <a:srgbClr val="FF0000"/>
                </a:solidFill>
                <a:effectLst/>
                <a:latin typeface="Times New Roman" panose="02020603050405020304" pitchFamily="18" charset="0"/>
                <a:ea typeface="Times New Roman" panose="02020603050405020304" pitchFamily="18" charset="0"/>
              </a:rPr>
              <a:t>prior probability </a:t>
            </a:r>
            <a:r>
              <a:rPr lang="en-US" sz="1800" dirty="0">
                <a:effectLst/>
                <a:latin typeface="Times New Roman" panose="02020603050405020304" pitchFamily="18" charset="0"/>
                <a:ea typeface="Times New Roman" panose="02020603050405020304" pitchFamily="18" charset="0"/>
              </a:rPr>
              <a:t>of the hypothesis h. </a:t>
            </a:r>
          </a:p>
          <a:p>
            <a:pPr marL="123190" marR="75565">
              <a:lnSpc>
                <a:spcPct val="150000"/>
              </a:lnSpc>
            </a:pPr>
            <a:r>
              <a:rPr lang="en-US" b="1" i="0" dirty="0">
                <a:solidFill>
                  <a:srgbClr val="202124"/>
                </a:solidFill>
                <a:effectLst/>
                <a:latin typeface="arial" panose="020B0604020202020204" pitchFamily="34" charset="0"/>
              </a:rPr>
              <a:t>Prior probability</a:t>
            </a:r>
            <a:r>
              <a:rPr lang="en-US" b="0" i="0" dirty="0">
                <a:solidFill>
                  <a:srgbClr val="202124"/>
                </a:solidFill>
                <a:effectLst/>
                <a:latin typeface="arial" panose="020B0604020202020204" pitchFamily="34" charset="0"/>
              </a:rPr>
              <a:t>, in Bayesian statistical inference, is the </a:t>
            </a:r>
            <a:r>
              <a:rPr lang="en-US" b="1" i="0" dirty="0">
                <a:solidFill>
                  <a:srgbClr val="202124"/>
                </a:solidFill>
                <a:effectLst/>
                <a:latin typeface="arial" panose="020B0604020202020204" pitchFamily="34" charset="0"/>
              </a:rPr>
              <a:t>probability</a:t>
            </a:r>
            <a:r>
              <a:rPr lang="en-US" b="0" i="0" dirty="0">
                <a:solidFill>
                  <a:srgbClr val="202124"/>
                </a:solidFill>
                <a:effectLst/>
                <a:latin typeface="arial" panose="020B0604020202020204" pitchFamily="34" charset="0"/>
              </a:rPr>
              <a:t> of an event before new data is collected. This is the best rational assessment of the </a:t>
            </a:r>
            <a:r>
              <a:rPr lang="en-US" b="1" i="0" dirty="0">
                <a:solidFill>
                  <a:srgbClr val="202124"/>
                </a:solidFill>
                <a:effectLst/>
                <a:latin typeface="arial" panose="020B0604020202020204" pitchFamily="34" charset="0"/>
              </a:rPr>
              <a:t>probability</a:t>
            </a:r>
            <a:r>
              <a:rPr lang="en-US" b="0" i="0" dirty="0">
                <a:solidFill>
                  <a:srgbClr val="202124"/>
                </a:solidFill>
                <a:effectLst/>
                <a:latin typeface="arial" panose="020B0604020202020204" pitchFamily="34" charset="0"/>
              </a:rPr>
              <a:t> of an outcome based on the current knowledge before an experiment is performed.</a:t>
            </a:r>
            <a:endParaRPr lang="en-US" b="0" i="0" dirty="0">
              <a:solidFill>
                <a:srgbClr val="4D5156"/>
              </a:solidFill>
              <a:effectLst/>
              <a:latin typeface="arial" panose="020B0604020202020204" pitchFamily="34" charset="0"/>
            </a:endParaRPr>
          </a:p>
          <a:p>
            <a:pPr marL="123190" marR="75565" algn="just">
              <a:lnSpc>
                <a:spcPct val="150000"/>
              </a:lnSpc>
            </a:pPr>
            <a:r>
              <a:rPr lang="en-US" sz="1800" b="1" dirty="0">
                <a:effectLst/>
                <a:latin typeface="Times New Roman" panose="02020603050405020304" pitchFamily="18" charset="0"/>
                <a:ea typeface="Times New Roman" panose="02020603050405020304" pitchFamily="18" charset="0"/>
              </a:rPr>
              <a:t>Probability D given h </a:t>
            </a:r>
            <a:r>
              <a:rPr lang="en-US" sz="1800" dirty="0">
                <a:effectLst/>
                <a:latin typeface="Times New Roman" panose="02020603050405020304" pitchFamily="18" charset="0"/>
                <a:ea typeface="Times New Roman" panose="02020603050405020304" pitchFamily="18" charset="0"/>
              </a:rPr>
              <a:t>is the </a:t>
            </a:r>
            <a:r>
              <a:rPr lang="en-US" sz="1800" dirty="0">
                <a:solidFill>
                  <a:srgbClr val="FF0000"/>
                </a:solidFill>
                <a:effectLst/>
                <a:latin typeface="Times New Roman" panose="02020603050405020304" pitchFamily="18" charset="0"/>
                <a:ea typeface="Times New Roman" panose="02020603050405020304" pitchFamily="18" charset="0"/>
              </a:rPr>
              <a:t>probability of the data</a:t>
            </a:r>
            <a:r>
              <a:rPr lang="en-US" sz="1800" dirty="0">
                <a:effectLst/>
                <a:latin typeface="Times New Roman" panose="02020603050405020304" pitchFamily="18" charset="0"/>
                <a:ea typeface="Times New Roman" panose="02020603050405020304" pitchFamily="18" charset="0"/>
              </a:rPr>
              <a:t>. If the hypothesis is true, what is the likelihood of that data being generated? If h was true what is the probability of D being generated (</a:t>
            </a:r>
            <a:r>
              <a:rPr lang="en-US" sz="1800" dirty="0" err="1">
                <a:effectLst/>
                <a:latin typeface="Times New Roman" panose="02020603050405020304" pitchFamily="18" charset="0"/>
                <a:ea typeface="Times New Roman" panose="02020603050405020304" pitchFamily="18" charset="0"/>
              </a:rPr>
              <a:t>liklihhod</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 P(D)</a:t>
            </a:r>
            <a:r>
              <a:rPr lang="en-US" sz="1800" dirty="0">
                <a:effectLst/>
                <a:latin typeface="Times New Roman" panose="02020603050405020304" pitchFamily="18" charset="0"/>
                <a:ea typeface="Times New Roman" panose="02020603050405020304" pitchFamily="18" charset="0"/>
              </a:rPr>
              <a:t> is the likelihood of the data. So, based on this, we have Bayes theorem. </a:t>
            </a:r>
            <a:endParaRPr lang="en-IN" dirty="0"/>
          </a:p>
          <a:p>
            <a:pPr marL="123190" marR="75565" algn="just">
              <a:lnSpc>
                <a:spcPct val="150000"/>
              </a:lnSpc>
              <a:spcAft>
                <a:spcPts val="0"/>
              </a:spcAft>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2838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542E-822B-41E3-96C9-7408618C38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8FDFEC-DC72-4278-9B54-9C6B8F260498}"/>
              </a:ext>
            </a:extLst>
          </p:cNvPr>
          <p:cNvPicPr>
            <a:picLocks noGrp="1" noChangeAspect="1"/>
          </p:cNvPicPr>
          <p:nvPr>
            <p:ph idx="1"/>
          </p:nvPr>
        </p:nvPicPr>
        <p:blipFill>
          <a:blip r:embed="rId2"/>
          <a:stretch>
            <a:fillRect/>
          </a:stretch>
        </p:blipFill>
        <p:spPr>
          <a:xfrm>
            <a:off x="2317621" y="437297"/>
            <a:ext cx="8813365" cy="3844711"/>
          </a:xfrm>
        </p:spPr>
      </p:pic>
      <p:sp>
        <p:nvSpPr>
          <p:cNvPr id="4" name="Oval 3">
            <a:extLst>
              <a:ext uri="{FF2B5EF4-FFF2-40B4-BE49-F238E27FC236}">
                <a16:creationId xmlns:a16="http://schemas.microsoft.com/office/drawing/2014/main" id="{B0C0DECA-5602-4606-9A9F-CCDFBB351DAA}"/>
              </a:ext>
            </a:extLst>
          </p:cNvPr>
          <p:cNvSpPr/>
          <p:nvPr/>
        </p:nvSpPr>
        <p:spPr>
          <a:xfrm>
            <a:off x="3274142" y="5446854"/>
            <a:ext cx="117987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endParaRPr lang="en-IN" dirty="0"/>
          </a:p>
        </p:txBody>
      </p:sp>
      <p:sp>
        <p:nvSpPr>
          <p:cNvPr id="6" name="Oval 5">
            <a:extLst>
              <a:ext uri="{FF2B5EF4-FFF2-40B4-BE49-F238E27FC236}">
                <a16:creationId xmlns:a16="http://schemas.microsoft.com/office/drawing/2014/main" id="{3A83E352-1EFA-4282-9080-E0F144467C49}"/>
              </a:ext>
            </a:extLst>
          </p:cNvPr>
          <p:cNvSpPr/>
          <p:nvPr/>
        </p:nvSpPr>
        <p:spPr>
          <a:xfrm>
            <a:off x="7098891" y="5368638"/>
            <a:ext cx="166165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cxnSp>
        <p:nvCxnSpPr>
          <p:cNvPr id="7" name="Straight Arrow Connector 6">
            <a:extLst>
              <a:ext uri="{FF2B5EF4-FFF2-40B4-BE49-F238E27FC236}">
                <a16:creationId xmlns:a16="http://schemas.microsoft.com/office/drawing/2014/main" id="{09520F67-109F-42DC-BF94-75A7626E14AE}"/>
              </a:ext>
            </a:extLst>
          </p:cNvPr>
          <p:cNvCxnSpPr>
            <a:stCxn id="4" idx="6"/>
          </p:cNvCxnSpPr>
          <p:nvPr/>
        </p:nvCxnSpPr>
        <p:spPr>
          <a:xfrm>
            <a:off x="4454013" y="5738917"/>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D3B43B-C9D6-4BA9-BD99-948656AC4F4C}"/>
              </a:ext>
            </a:extLst>
          </p:cNvPr>
          <p:cNvCxnSpPr/>
          <p:nvPr/>
        </p:nvCxnSpPr>
        <p:spPr>
          <a:xfrm>
            <a:off x="4571130" y="6125518"/>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ED67C9-6594-45EC-8C5B-04B2895A7478}"/>
              </a:ext>
            </a:extLst>
          </p:cNvPr>
          <p:cNvCxnSpPr/>
          <p:nvPr/>
        </p:nvCxnSpPr>
        <p:spPr>
          <a:xfrm>
            <a:off x="4606413" y="5404840"/>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E36826D-EA33-410D-BA4F-131EAD796D65}"/>
              </a:ext>
            </a:extLst>
          </p:cNvPr>
          <p:cNvSpPr/>
          <p:nvPr/>
        </p:nvSpPr>
        <p:spPr>
          <a:xfrm>
            <a:off x="5408738" y="5112560"/>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h1</a:t>
            </a:r>
            <a:endParaRPr lang="en-IN" dirty="0"/>
          </a:p>
        </p:txBody>
      </p:sp>
      <p:sp>
        <p:nvSpPr>
          <p:cNvPr id="11" name="Oval 10">
            <a:extLst>
              <a:ext uri="{FF2B5EF4-FFF2-40B4-BE49-F238E27FC236}">
                <a16:creationId xmlns:a16="http://schemas.microsoft.com/office/drawing/2014/main" id="{A00B1BAF-BD94-4EC2-9535-EC47F27000A7}"/>
              </a:ext>
            </a:extLst>
          </p:cNvPr>
          <p:cNvSpPr/>
          <p:nvPr/>
        </p:nvSpPr>
        <p:spPr>
          <a:xfrm>
            <a:off x="5354099" y="6047519"/>
            <a:ext cx="852546"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 3</a:t>
            </a:r>
            <a:endParaRPr lang="en-IN" dirty="0"/>
          </a:p>
        </p:txBody>
      </p:sp>
      <p:sp>
        <p:nvSpPr>
          <p:cNvPr id="12" name="Oval 11">
            <a:extLst>
              <a:ext uri="{FF2B5EF4-FFF2-40B4-BE49-F238E27FC236}">
                <a16:creationId xmlns:a16="http://schemas.microsoft.com/office/drawing/2014/main" id="{B0E38CC4-B52B-4700-9D55-55A52BC452E9}"/>
              </a:ext>
            </a:extLst>
          </p:cNvPr>
          <p:cNvSpPr/>
          <p:nvPr/>
        </p:nvSpPr>
        <p:spPr>
          <a:xfrm>
            <a:off x="5455907" y="5604849"/>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h2</a:t>
            </a:r>
            <a:endParaRPr lang="en-IN" dirty="0"/>
          </a:p>
        </p:txBody>
      </p:sp>
      <p:sp>
        <p:nvSpPr>
          <p:cNvPr id="3" name="TextBox 2">
            <a:extLst>
              <a:ext uri="{FF2B5EF4-FFF2-40B4-BE49-F238E27FC236}">
                <a16:creationId xmlns:a16="http://schemas.microsoft.com/office/drawing/2014/main" id="{27C66215-23F4-4F8F-9B87-5F81B6B45553}"/>
              </a:ext>
            </a:extLst>
          </p:cNvPr>
          <p:cNvSpPr txBox="1"/>
          <p:nvPr/>
        </p:nvSpPr>
        <p:spPr>
          <a:xfrm>
            <a:off x="7944465" y="6233890"/>
            <a:ext cx="2831690" cy="646331"/>
          </a:xfrm>
          <a:prstGeom prst="rect">
            <a:avLst/>
          </a:prstGeom>
          <a:noFill/>
        </p:spPr>
        <p:txBody>
          <a:bodyPr wrap="square" rtlCol="0">
            <a:spAutoFit/>
          </a:bodyPr>
          <a:lstStyle/>
          <a:p>
            <a:r>
              <a:rPr lang="en-US" dirty="0"/>
              <a:t>Out of h1,h2,h3 which is most probable</a:t>
            </a:r>
            <a:endParaRPr lang="en-IN" dirty="0"/>
          </a:p>
        </p:txBody>
      </p:sp>
    </p:spTree>
    <p:extLst>
      <p:ext uri="{BB962C8B-B14F-4D97-AF65-F5344CB8AC3E}">
        <p14:creationId xmlns:p14="http://schemas.microsoft.com/office/powerpoint/2010/main" val="234876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1B34-EDA7-4CC0-AD3A-3310332F639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1DEF8F9-3D19-4A88-8FA2-02189C545297}"/>
              </a:ext>
            </a:extLst>
          </p:cNvPr>
          <p:cNvPicPr>
            <a:picLocks noGrp="1" noChangeAspect="1"/>
          </p:cNvPicPr>
          <p:nvPr>
            <p:ph idx="1"/>
          </p:nvPr>
        </p:nvPicPr>
        <p:blipFill>
          <a:blip r:embed="rId3"/>
          <a:stretch>
            <a:fillRect/>
          </a:stretch>
        </p:blipFill>
        <p:spPr>
          <a:xfrm>
            <a:off x="2875039" y="1306477"/>
            <a:ext cx="7901116" cy="3778250"/>
          </a:xfrm>
        </p:spPr>
      </p:pic>
      <p:sp>
        <p:nvSpPr>
          <p:cNvPr id="6" name="TextBox 5">
            <a:extLst>
              <a:ext uri="{FF2B5EF4-FFF2-40B4-BE49-F238E27FC236}">
                <a16:creationId xmlns:a16="http://schemas.microsoft.com/office/drawing/2014/main" id="{261F8576-8CF0-4564-816D-D0A4521F58C1}"/>
              </a:ext>
            </a:extLst>
          </p:cNvPr>
          <p:cNvSpPr txBox="1"/>
          <p:nvPr/>
        </p:nvSpPr>
        <p:spPr>
          <a:xfrm>
            <a:off x="4457618" y="3233253"/>
            <a:ext cx="1412240" cy="523220"/>
          </a:xfrm>
          <a:prstGeom prst="rect">
            <a:avLst/>
          </a:prstGeom>
          <a:noFill/>
        </p:spPr>
        <p:txBody>
          <a:bodyPr wrap="square" rtlCol="0">
            <a:spAutoFit/>
          </a:bodyPr>
          <a:lstStyle/>
          <a:p>
            <a:r>
              <a:rPr lang="en-US" sz="1400" b="1" dirty="0"/>
              <a:t>Posterior probability</a:t>
            </a:r>
            <a:endParaRPr lang="en-IN" sz="1400" b="1" dirty="0"/>
          </a:p>
        </p:txBody>
      </p:sp>
      <p:sp>
        <p:nvSpPr>
          <p:cNvPr id="8" name="Oval 7">
            <a:extLst>
              <a:ext uri="{FF2B5EF4-FFF2-40B4-BE49-F238E27FC236}">
                <a16:creationId xmlns:a16="http://schemas.microsoft.com/office/drawing/2014/main" id="{9AFD782C-0B16-4445-89B2-36BB6FFCF372}"/>
              </a:ext>
            </a:extLst>
          </p:cNvPr>
          <p:cNvSpPr/>
          <p:nvPr/>
        </p:nvSpPr>
        <p:spPr>
          <a:xfrm>
            <a:off x="3274142" y="5446854"/>
            <a:ext cx="117987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endParaRPr lang="en-IN" dirty="0"/>
          </a:p>
        </p:txBody>
      </p:sp>
      <p:sp>
        <p:nvSpPr>
          <p:cNvPr id="9" name="Oval 8">
            <a:extLst>
              <a:ext uri="{FF2B5EF4-FFF2-40B4-BE49-F238E27FC236}">
                <a16:creationId xmlns:a16="http://schemas.microsoft.com/office/drawing/2014/main" id="{CB98DC1E-A273-4034-B16B-BB8AC931DD7E}"/>
              </a:ext>
            </a:extLst>
          </p:cNvPr>
          <p:cNvSpPr/>
          <p:nvPr/>
        </p:nvSpPr>
        <p:spPr>
          <a:xfrm>
            <a:off x="7098891" y="5368638"/>
            <a:ext cx="1661651" cy="58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IN" dirty="0"/>
          </a:p>
        </p:txBody>
      </p:sp>
      <p:cxnSp>
        <p:nvCxnSpPr>
          <p:cNvPr id="10" name="Straight Arrow Connector 9">
            <a:extLst>
              <a:ext uri="{FF2B5EF4-FFF2-40B4-BE49-F238E27FC236}">
                <a16:creationId xmlns:a16="http://schemas.microsoft.com/office/drawing/2014/main" id="{CA03F6FD-B176-4066-98D3-85234FC202E3}"/>
              </a:ext>
            </a:extLst>
          </p:cNvPr>
          <p:cNvCxnSpPr>
            <a:stCxn id="8" idx="6"/>
          </p:cNvCxnSpPr>
          <p:nvPr/>
        </p:nvCxnSpPr>
        <p:spPr>
          <a:xfrm>
            <a:off x="4454013" y="5738917"/>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9C9FA6E-673A-413C-882F-7ECAD8C5D024}"/>
              </a:ext>
            </a:extLst>
          </p:cNvPr>
          <p:cNvCxnSpPr/>
          <p:nvPr/>
        </p:nvCxnSpPr>
        <p:spPr>
          <a:xfrm>
            <a:off x="4571130" y="6125518"/>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27D869-0AA7-4D17-A61A-BF56991D1396}"/>
              </a:ext>
            </a:extLst>
          </p:cNvPr>
          <p:cNvCxnSpPr/>
          <p:nvPr/>
        </p:nvCxnSpPr>
        <p:spPr>
          <a:xfrm>
            <a:off x="4606413" y="5404840"/>
            <a:ext cx="2526891" cy="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DA480BB-FB9A-4F6E-85A2-0B6C0C25A363}"/>
              </a:ext>
            </a:extLst>
          </p:cNvPr>
          <p:cNvSpPr/>
          <p:nvPr/>
        </p:nvSpPr>
        <p:spPr>
          <a:xfrm>
            <a:off x="5408738" y="5112560"/>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h1</a:t>
            </a:r>
            <a:endParaRPr lang="en-IN" dirty="0"/>
          </a:p>
        </p:txBody>
      </p:sp>
      <p:sp>
        <p:nvSpPr>
          <p:cNvPr id="14" name="Oval 13">
            <a:extLst>
              <a:ext uri="{FF2B5EF4-FFF2-40B4-BE49-F238E27FC236}">
                <a16:creationId xmlns:a16="http://schemas.microsoft.com/office/drawing/2014/main" id="{81002D1C-1049-4642-9B11-C580D7643C4F}"/>
              </a:ext>
            </a:extLst>
          </p:cNvPr>
          <p:cNvSpPr/>
          <p:nvPr/>
        </p:nvSpPr>
        <p:spPr>
          <a:xfrm>
            <a:off x="5354099" y="6047519"/>
            <a:ext cx="852546"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 3</a:t>
            </a:r>
            <a:endParaRPr lang="en-IN" dirty="0"/>
          </a:p>
        </p:txBody>
      </p:sp>
      <p:sp>
        <p:nvSpPr>
          <p:cNvPr id="15" name="Oval 14">
            <a:extLst>
              <a:ext uri="{FF2B5EF4-FFF2-40B4-BE49-F238E27FC236}">
                <a16:creationId xmlns:a16="http://schemas.microsoft.com/office/drawing/2014/main" id="{241064FA-8861-4985-9329-ECF970200BB0}"/>
              </a:ext>
            </a:extLst>
          </p:cNvPr>
          <p:cNvSpPr/>
          <p:nvPr/>
        </p:nvSpPr>
        <p:spPr>
          <a:xfrm>
            <a:off x="5455907" y="5604849"/>
            <a:ext cx="648929" cy="3731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h2</a:t>
            </a:r>
            <a:endParaRPr lang="en-IN" dirty="0"/>
          </a:p>
        </p:txBody>
      </p:sp>
      <p:sp>
        <p:nvSpPr>
          <p:cNvPr id="16" name="TextBox 15">
            <a:extLst>
              <a:ext uri="{FF2B5EF4-FFF2-40B4-BE49-F238E27FC236}">
                <a16:creationId xmlns:a16="http://schemas.microsoft.com/office/drawing/2014/main" id="{78ED7CDD-7BB9-4E82-A7B4-E5DF22541717}"/>
              </a:ext>
            </a:extLst>
          </p:cNvPr>
          <p:cNvSpPr txBox="1"/>
          <p:nvPr/>
        </p:nvSpPr>
        <p:spPr>
          <a:xfrm>
            <a:off x="8871843" y="5791441"/>
            <a:ext cx="2831690" cy="738664"/>
          </a:xfrm>
          <a:prstGeom prst="rect">
            <a:avLst/>
          </a:prstGeom>
          <a:noFill/>
        </p:spPr>
        <p:txBody>
          <a:bodyPr wrap="square" rtlCol="0">
            <a:spAutoFit/>
          </a:bodyPr>
          <a:lstStyle/>
          <a:p>
            <a:r>
              <a:rPr lang="en-US" sz="1400" dirty="0"/>
              <a:t>Out of h1,h2,h3 which is most probable is called Maximum A Posteriori hypothesis</a:t>
            </a:r>
            <a:endParaRPr lang="en-IN" sz="1400" dirty="0"/>
          </a:p>
        </p:txBody>
      </p:sp>
    </p:spTree>
    <p:extLst>
      <p:ext uri="{BB962C8B-B14F-4D97-AF65-F5344CB8AC3E}">
        <p14:creationId xmlns:p14="http://schemas.microsoft.com/office/powerpoint/2010/main" val="167602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171A-AA81-4417-95DF-80DCAA106E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5EEED8-393B-42F7-A2D6-42CDCC4AFF57}"/>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Bayes theorem can be used to find maximum  A posteriori hypothesis.</a:t>
            </a:r>
          </a:p>
          <a:p>
            <a:r>
              <a:rPr lang="en-US" sz="1800" dirty="0">
                <a:effectLst/>
                <a:latin typeface="Times New Roman" panose="02020603050405020304" pitchFamily="18" charset="0"/>
                <a:ea typeface="Times New Roman" panose="02020603050405020304" pitchFamily="18" charset="0"/>
              </a:rPr>
              <a:t>So, based on the Bayes theorem, we can find out the most likely hypothesis /probable hypothesis which is called the maximum posterior hypothesis.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So, a maximum  A posteriori hypothesis  is one which has p(</a:t>
            </a:r>
            <a:r>
              <a:rPr lang="en-US" sz="1800" dirty="0" err="1">
                <a:effectLst/>
                <a:latin typeface="Times New Roman" panose="02020603050405020304" pitchFamily="18" charset="0"/>
                <a:ea typeface="Times New Roman" panose="02020603050405020304" pitchFamily="18" charset="0"/>
              </a:rPr>
              <a:t>h|D</a:t>
            </a:r>
            <a:r>
              <a:rPr lang="en-US" sz="1800" dirty="0">
                <a:effectLst/>
                <a:latin typeface="Times New Roman" panose="02020603050405020304" pitchFamily="18" charset="0"/>
                <a:ea typeface="Times New Roman" panose="02020603050405020304" pitchFamily="18" charset="0"/>
              </a:rPr>
              <a:t>)</a:t>
            </a:r>
            <a:r>
              <a:rPr lang="en-US" dirty="0">
                <a:latin typeface="Times New Roman" panose="02020603050405020304" pitchFamily="18" charset="0"/>
                <a:ea typeface="Times New Roman" panose="02020603050405020304" pitchFamily="18" charset="0"/>
              </a:rPr>
              <a:t> as</a:t>
            </a:r>
            <a:r>
              <a:rPr lang="en-US" sz="1800" dirty="0">
                <a:effectLst/>
                <a:latin typeface="Times New Roman" panose="02020603050405020304" pitchFamily="18" charset="0"/>
                <a:ea typeface="Times New Roman" panose="02020603050405020304" pitchFamily="18" charset="0"/>
              </a:rPr>
              <a:t> maximum</a:t>
            </a:r>
          </a:p>
          <a:p>
            <a:r>
              <a:rPr lang="en-US" dirty="0">
                <a:latin typeface="Times New Roman" panose="02020603050405020304" pitchFamily="18" charset="0"/>
              </a:rPr>
              <a:t>P(d) is independent of a particular hypothesis. We can ignore it</a:t>
            </a:r>
          </a:p>
          <a:p>
            <a:r>
              <a:rPr lang="en-US" sz="1800" dirty="0">
                <a:effectLst/>
                <a:latin typeface="Times New Roman" panose="02020603050405020304" pitchFamily="18" charset="0"/>
                <a:ea typeface="Times New Roman" panose="02020603050405020304" pitchFamily="18" charset="0"/>
              </a:rPr>
              <a:t>Now, in the event if for all hypotheses, the probability is equal, then you choose that hypothesis for which p(</a:t>
            </a:r>
            <a:r>
              <a:rPr lang="en-US" sz="1800" dirty="0" err="1">
                <a:effectLst/>
                <a:latin typeface="Times New Roman" panose="02020603050405020304" pitchFamily="18" charset="0"/>
                <a:ea typeface="Times New Roman" panose="02020603050405020304" pitchFamily="18" charset="0"/>
              </a:rPr>
              <a:t>D|h</a:t>
            </a:r>
            <a:r>
              <a:rPr lang="en-US" sz="1800" dirty="0">
                <a:effectLst/>
                <a:latin typeface="Times New Roman" panose="02020603050405020304" pitchFamily="18" charset="0"/>
                <a:ea typeface="Times New Roman" panose="02020603050405020304" pitchFamily="18" charset="0"/>
              </a:rPr>
              <a:t>) is maximum</a:t>
            </a:r>
            <a:endParaRPr lang="en-IN" dirty="0"/>
          </a:p>
        </p:txBody>
      </p:sp>
    </p:spTree>
    <p:extLst>
      <p:ext uri="{BB962C8B-B14F-4D97-AF65-F5344CB8AC3E}">
        <p14:creationId xmlns:p14="http://schemas.microsoft.com/office/powerpoint/2010/main" val="201847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E6E6-763D-4AFE-94AA-7AB735B5E6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F13271-29D6-4A23-A13D-7B258D98810C}"/>
              </a:ext>
            </a:extLst>
          </p:cNvPr>
          <p:cNvSpPr>
            <a:spLocks noGrp="1"/>
          </p:cNvSpPr>
          <p:nvPr>
            <p:ph idx="1"/>
          </p:nvPr>
        </p:nvSpPr>
        <p:spPr/>
        <p:txBody>
          <a:bodyPr/>
          <a:lstStyle/>
          <a:p>
            <a:r>
              <a:rPr lang="en-US" b="1" i="0" dirty="0">
                <a:solidFill>
                  <a:srgbClr val="202124"/>
                </a:solidFill>
                <a:effectLst/>
                <a:latin typeface="arial" panose="020B0604020202020204" pitchFamily="34" charset="0"/>
              </a:rPr>
              <a:t>Argmax</a:t>
            </a:r>
            <a:r>
              <a:rPr lang="en-US" b="0" i="0" dirty="0">
                <a:solidFill>
                  <a:srgbClr val="202124"/>
                </a:solidFill>
                <a:effectLst/>
                <a:latin typeface="arial" panose="020B0604020202020204" pitchFamily="34" charset="0"/>
              </a:rPr>
              <a:t> is an operation that finds the argument that gives the maximum value from a target function. </a:t>
            </a:r>
            <a:r>
              <a:rPr lang="en-US" b="1" i="0" dirty="0">
                <a:solidFill>
                  <a:srgbClr val="202124"/>
                </a:solidFill>
                <a:effectLst/>
                <a:latin typeface="arial" panose="020B0604020202020204" pitchFamily="34" charset="0"/>
              </a:rPr>
              <a:t>Argmax</a:t>
            </a:r>
            <a:r>
              <a:rPr lang="en-US" b="0" i="0" dirty="0">
                <a:solidFill>
                  <a:srgbClr val="202124"/>
                </a:solidFill>
                <a:effectLst/>
                <a:latin typeface="arial" panose="020B0604020202020204" pitchFamily="34" charset="0"/>
              </a:rPr>
              <a:t> is most commonly used in machine learning for finding the class with the largest predicted probability. </a:t>
            </a:r>
            <a:r>
              <a:rPr lang="en-US" b="1" i="0" dirty="0">
                <a:solidFill>
                  <a:srgbClr val="202124"/>
                </a:solidFill>
                <a:effectLst/>
                <a:latin typeface="arial" panose="020B0604020202020204" pitchFamily="34" charset="0"/>
              </a:rPr>
              <a:t>Argmax</a:t>
            </a:r>
            <a:r>
              <a:rPr lang="en-US" b="0" i="0" dirty="0">
                <a:solidFill>
                  <a:srgbClr val="202124"/>
                </a:solidFill>
                <a:effectLst/>
                <a:latin typeface="arial" panose="020B0604020202020204" pitchFamily="34" charset="0"/>
              </a:rPr>
              <a:t> can be implemented manually, although the </a:t>
            </a:r>
            <a:r>
              <a:rPr lang="en-US" b="1" i="0" dirty="0">
                <a:solidFill>
                  <a:srgbClr val="202124"/>
                </a:solidFill>
                <a:effectLst/>
                <a:latin typeface="arial" panose="020B0604020202020204" pitchFamily="34" charset="0"/>
              </a:rPr>
              <a:t>argmax</a:t>
            </a:r>
            <a:r>
              <a:rPr lang="en-US" b="0" i="0" dirty="0">
                <a:solidFill>
                  <a:srgbClr val="202124"/>
                </a:solidFill>
                <a:effectLst/>
                <a:latin typeface="arial" panose="020B0604020202020204" pitchFamily="34" charset="0"/>
              </a:rPr>
              <a:t>() NumPy function is preferred in practice.</a:t>
            </a:r>
            <a:endParaRPr lang="en-IN" dirty="0"/>
          </a:p>
          <a:p>
            <a:endParaRPr lang="en-IN" dirty="0"/>
          </a:p>
        </p:txBody>
      </p:sp>
    </p:spTree>
    <p:extLst>
      <p:ext uri="{BB962C8B-B14F-4D97-AF65-F5344CB8AC3E}">
        <p14:creationId xmlns:p14="http://schemas.microsoft.com/office/powerpoint/2010/main" val="1042459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3D67-35CB-4C0E-B169-9A4FA706E69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EC36CE2-6646-470C-B216-100E442FA1A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
                    </a14:imgEffect>
                  </a14:imgLayer>
                </a14:imgProps>
              </a:ext>
            </a:extLst>
          </a:blip>
          <a:stretch>
            <a:fillRect/>
          </a:stretch>
        </p:blipFill>
        <p:spPr>
          <a:xfrm>
            <a:off x="1237147" y="862649"/>
            <a:ext cx="10223488" cy="5736209"/>
          </a:xfrm>
        </p:spPr>
      </p:pic>
      <p:pic>
        <p:nvPicPr>
          <p:cNvPr id="7" name="Picture 6">
            <a:extLst>
              <a:ext uri="{FF2B5EF4-FFF2-40B4-BE49-F238E27FC236}">
                <a16:creationId xmlns:a16="http://schemas.microsoft.com/office/drawing/2014/main" id="{537CA6C6-EF67-404F-8C10-4A6ADC60FDDE}"/>
              </a:ext>
            </a:extLst>
          </p:cNvPr>
          <p:cNvPicPr>
            <a:picLocks noChangeAspect="1"/>
          </p:cNvPicPr>
          <p:nvPr/>
        </p:nvPicPr>
        <p:blipFill>
          <a:blip r:embed="rId4"/>
          <a:stretch>
            <a:fillRect/>
          </a:stretch>
        </p:blipFill>
        <p:spPr>
          <a:xfrm>
            <a:off x="8689693" y="3720814"/>
            <a:ext cx="2481555" cy="811429"/>
          </a:xfrm>
          <a:prstGeom prst="rect">
            <a:avLst/>
          </a:prstGeom>
        </p:spPr>
      </p:pic>
    </p:spTree>
    <p:extLst>
      <p:ext uri="{BB962C8B-B14F-4D97-AF65-F5344CB8AC3E}">
        <p14:creationId xmlns:p14="http://schemas.microsoft.com/office/powerpoint/2010/main" val="205196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DD3E-209F-4027-96F3-968A5F4D456E}"/>
              </a:ext>
            </a:extLst>
          </p:cNvPr>
          <p:cNvSpPr>
            <a:spLocks noGrp="1"/>
          </p:cNvSpPr>
          <p:nvPr>
            <p:ph type="title"/>
          </p:nvPr>
        </p:nvSpPr>
        <p:spPr/>
        <p:txBody>
          <a:bodyPr/>
          <a:lstStyle/>
          <a:p>
            <a:r>
              <a:rPr lang="en-IN" b="0" i="0" dirty="0">
                <a:effectLst/>
                <a:latin typeface="Roboto" panose="02000000000000000000" pitchFamily="2" charset="0"/>
              </a:rPr>
              <a:t>Maximum Likelihood Hypothesis</a:t>
            </a:r>
            <a:br>
              <a:rPr lang="en-IN" b="0" i="0" dirty="0">
                <a:effectLst/>
                <a:latin typeface="Roboto" panose="02000000000000000000" pitchFamily="2" charset="0"/>
              </a:rPr>
            </a:br>
            <a:endParaRPr lang="en-IN" dirty="0"/>
          </a:p>
        </p:txBody>
      </p:sp>
      <p:pic>
        <p:nvPicPr>
          <p:cNvPr id="5" name="Content Placeholder 4">
            <a:extLst>
              <a:ext uri="{FF2B5EF4-FFF2-40B4-BE49-F238E27FC236}">
                <a16:creationId xmlns:a16="http://schemas.microsoft.com/office/drawing/2014/main" id="{C79B52CE-0DBD-4EEE-8EC6-624437404103}"/>
              </a:ext>
            </a:extLst>
          </p:cNvPr>
          <p:cNvPicPr>
            <a:picLocks noGrp="1" noChangeAspect="1"/>
          </p:cNvPicPr>
          <p:nvPr>
            <p:ph idx="1"/>
          </p:nvPr>
        </p:nvPicPr>
        <p:blipFill>
          <a:blip r:embed="rId2"/>
          <a:stretch>
            <a:fillRect/>
          </a:stretch>
        </p:blipFill>
        <p:spPr>
          <a:xfrm>
            <a:off x="2519278" y="2290916"/>
            <a:ext cx="7777075" cy="3778250"/>
          </a:xfrm>
        </p:spPr>
      </p:pic>
    </p:spTree>
    <p:extLst>
      <p:ext uri="{BB962C8B-B14F-4D97-AF65-F5344CB8AC3E}">
        <p14:creationId xmlns:p14="http://schemas.microsoft.com/office/powerpoint/2010/main" val="1621957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D75E-DF4D-4617-AC9C-DA452FBB8EE3}"/>
              </a:ext>
            </a:extLst>
          </p:cNvPr>
          <p:cNvSpPr>
            <a:spLocks noGrp="1"/>
          </p:cNvSpPr>
          <p:nvPr>
            <p:ph type="title"/>
          </p:nvPr>
        </p:nvSpPr>
        <p:spPr/>
        <p:txBody>
          <a:bodyPr/>
          <a:lstStyle/>
          <a:p>
            <a:r>
              <a:rPr lang="en-US" b="0" i="0" dirty="0">
                <a:solidFill>
                  <a:srgbClr val="54595F"/>
                </a:solidFill>
                <a:effectLst/>
                <a:latin typeface="inherit"/>
              </a:rPr>
              <a:t> Assumptions of NB:</a:t>
            </a:r>
            <a:br>
              <a:rPr lang="en-US" b="0" i="0" dirty="0">
                <a:solidFill>
                  <a:srgbClr val="54595F"/>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9F20DBD3-A8A1-408D-93FF-9F22EE732C47}"/>
              </a:ext>
            </a:extLst>
          </p:cNvPr>
          <p:cNvSpPr>
            <a:spLocks noGrp="1"/>
          </p:cNvSpPr>
          <p:nvPr>
            <p:ph idx="1"/>
          </p:nvPr>
        </p:nvSpPr>
        <p:spPr/>
        <p:txBody>
          <a:bodyPr/>
          <a:lstStyle/>
          <a:p>
            <a:pPr algn="l" fontAlgn="base"/>
            <a:r>
              <a:rPr lang="en-US" b="0" i="0" dirty="0">
                <a:solidFill>
                  <a:srgbClr val="54595F"/>
                </a:solidFill>
                <a:effectLst/>
                <a:latin typeface="Open Sans" panose="020B0606030504020204" pitchFamily="34" charset="0"/>
              </a:rPr>
              <a:t>The adjective </a:t>
            </a:r>
            <a:r>
              <a:rPr lang="en-US" b="0" i="0" dirty="0">
                <a:solidFill>
                  <a:srgbClr val="54595F"/>
                </a:solidFill>
                <a:effectLst/>
                <a:latin typeface="inherit"/>
              </a:rPr>
              <a:t>naive </a:t>
            </a:r>
            <a:r>
              <a:rPr lang="en-US" b="0" i="0" dirty="0">
                <a:solidFill>
                  <a:srgbClr val="54595F"/>
                </a:solidFill>
                <a:effectLst/>
                <a:latin typeface="Open Sans" panose="020B0606030504020204" pitchFamily="34" charset="0"/>
              </a:rPr>
              <a:t>for Naive Bayes comes from the assumption that the features in the dataset are </a:t>
            </a:r>
            <a:r>
              <a:rPr lang="en-US" b="0" i="0" dirty="0" err="1">
                <a:solidFill>
                  <a:srgbClr val="54595F"/>
                </a:solidFill>
                <a:effectLst/>
                <a:latin typeface="Open Sans" panose="020B0606030504020204" pitchFamily="34" charset="0"/>
              </a:rPr>
              <a:t>iid</a:t>
            </a:r>
            <a:r>
              <a:rPr lang="en-US" b="0" i="0" dirty="0">
                <a:solidFill>
                  <a:srgbClr val="54595F"/>
                </a:solidFill>
                <a:effectLst/>
                <a:latin typeface="Open Sans" panose="020B0606030504020204" pitchFamily="34" charset="0"/>
              </a:rPr>
              <a:t> i.e. independent and identically distributed. Because of this assumption, the classifier is called Naive</a:t>
            </a:r>
            <a:r>
              <a:rPr lang="en-US" b="0" i="0" dirty="0">
                <a:solidFill>
                  <a:srgbClr val="54595F"/>
                </a:solidFill>
                <a:effectLst/>
                <a:latin typeface="inherit"/>
              </a:rPr>
              <a:t>.</a:t>
            </a:r>
            <a:endParaRPr lang="en-US" b="0" i="0" dirty="0">
              <a:solidFill>
                <a:srgbClr val="54595F"/>
              </a:solidFill>
              <a:effectLst/>
              <a:latin typeface="Open Sans" panose="020B0606030504020204" pitchFamily="34" charset="0"/>
            </a:endParaRPr>
          </a:p>
          <a:p>
            <a:pPr algn="l" fontAlgn="base"/>
            <a:r>
              <a:rPr lang="en-US" b="0" i="0" dirty="0">
                <a:solidFill>
                  <a:srgbClr val="54595F"/>
                </a:solidFill>
                <a:effectLst/>
                <a:latin typeface="inherit"/>
              </a:rPr>
              <a:t>So this one of the biggest assumptions of NB that says that the presence of one particular feature does not affect the other which is quite not possible in real-world data.</a:t>
            </a:r>
            <a:endParaRPr lang="en-US" b="0" i="0" dirty="0">
              <a:solidFill>
                <a:srgbClr val="54595F"/>
              </a:solidFill>
              <a:effectLst/>
              <a:latin typeface="Open Sans" panose="020B0606030504020204" pitchFamily="34" charset="0"/>
            </a:endParaRPr>
          </a:p>
          <a:p>
            <a:pPr marL="0" indent="0">
              <a:buNone/>
            </a:pPr>
            <a:endParaRPr lang="en-IN" dirty="0"/>
          </a:p>
        </p:txBody>
      </p:sp>
    </p:spTree>
    <p:extLst>
      <p:ext uri="{BB962C8B-B14F-4D97-AF65-F5344CB8AC3E}">
        <p14:creationId xmlns:p14="http://schemas.microsoft.com/office/powerpoint/2010/main" val="73485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206935"/>
            <a:ext cx="11801419"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lang="en-IN" sz="1600" b="1" i="0" dirty="0">
                <a:effectLst/>
                <a:latin typeface="Poppins"/>
              </a:rPr>
              <a:t>Naive Bayes Classification</a:t>
            </a:r>
            <a:endParaRPr kumimoji="0" lang="en-US" altLang="en-US" sz="6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lang="en-IN" b="1" i="0" dirty="0">
              <a:solidFill>
                <a:srgbClr val="000000"/>
              </a:solidFill>
              <a:effectLst/>
              <a:latin typeface="Raleway"/>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747450"/>
            <a:ext cx="42017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dobe Caslon Pro"/>
                <a:ea typeface="Calibri" panose="020F0502020204030204" pitchFamily="34" charset="0"/>
                <a:cs typeface="Times New Roman" panose="02020603050405020304" pitchFamily="18" charset="0"/>
              </a:rPr>
              <a:t>Dr. Kriti </a:t>
            </a: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Tree>
    <p:extLst>
      <p:ext uri="{BB962C8B-B14F-4D97-AF65-F5344CB8AC3E}">
        <p14:creationId xmlns:p14="http://schemas.microsoft.com/office/powerpoint/2010/main" val="96633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CC78-642A-413C-B404-1AB10F2B9010}"/>
              </a:ext>
            </a:extLst>
          </p:cNvPr>
          <p:cNvSpPr>
            <a:spLocks noGrp="1"/>
          </p:cNvSpPr>
          <p:nvPr>
            <p:ph type="title"/>
          </p:nvPr>
        </p:nvSpPr>
        <p:spPr/>
        <p:txBody>
          <a:bodyPr>
            <a:normAutofit fontScale="90000"/>
          </a:bodyPr>
          <a:lstStyle/>
          <a:p>
            <a:r>
              <a:rPr lang="en-US" dirty="0"/>
              <a:t>Naïve Bayes is based on Naïve theorem, which is based on conditional probability</a:t>
            </a:r>
            <a:endParaRPr lang="en-IN" dirty="0"/>
          </a:p>
        </p:txBody>
      </p:sp>
      <p:pic>
        <p:nvPicPr>
          <p:cNvPr id="2050" name="Picture 2" descr="Conditional Probability (video lessons, examples and solutions)">
            <a:extLst>
              <a:ext uri="{FF2B5EF4-FFF2-40B4-BE49-F238E27FC236}">
                <a16:creationId xmlns:a16="http://schemas.microsoft.com/office/drawing/2014/main" id="{23B3141F-C3BF-474B-A3A4-0BC26A19A0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2288" y="2256725"/>
            <a:ext cx="5345590" cy="3393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yes&amp;#39; theorem - C o r T e x T">
            <a:extLst>
              <a:ext uri="{FF2B5EF4-FFF2-40B4-BE49-F238E27FC236}">
                <a16:creationId xmlns:a16="http://schemas.microsoft.com/office/drawing/2014/main" id="{A608734C-7669-4F44-B9C1-C05D4ABBC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216" y="2574924"/>
            <a:ext cx="4638784" cy="292163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Notched Right 3">
            <a:extLst>
              <a:ext uri="{FF2B5EF4-FFF2-40B4-BE49-F238E27FC236}">
                <a16:creationId xmlns:a16="http://schemas.microsoft.com/office/drawing/2014/main" id="{859CDAC6-0D4E-4207-A492-70D3A64A4B40}"/>
              </a:ext>
            </a:extLst>
          </p:cNvPr>
          <p:cNvSpPr/>
          <p:nvPr/>
        </p:nvSpPr>
        <p:spPr>
          <a:xfrm>
            <a:off x="6457424" y="3826606"/>
            <a:ext cx="782320" cy="47752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87F3A192-05D1-4C08-80D5-C338BBF6D979}"/>
              </a:ext>
            </a:extLst>
          </p:cNvPr>
          <p:cNvCxnSpPr/>
          <p:nvPr/>
        </p:nvCxnSpPr>
        <p:spPr>
          <a:xfrm flipV="1">
            <a:off x="7553216" y="5435852"/>
            <a:ext cx="592774" cy="73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7286B5-2169-4AAF-A111-A4B2A5C39FDC}"/>
              </a:ext>
            </a:extLst>
          </p:cNvPr>
          <p:cNvSpPr txBox="1"/>
          <p:nvPr/>
        </p:nvSpPr>
        <p:spPr>
          <a:xfrm>
            <a:off x="6614160" y="6233890"/>
            <a:ext cx="2113280" cy="369332"/>
          </a:xfrm>
          <a:prstGeom prst="rect">
            <a:avLst/>
          </a:prstGeom>
          <a:noFill/>
        </p:spPr>
        <p:txBody>
          <a:bodyPr wrap="square" rtlCol="0">
            <a:spAutoFit/>
          </a:bodyPr>
          <a:lstStyle/>
          <a:p>
            <a:r>
              <a:rPr lang="en-US" b="1" dirty="0"/>
              <a:t>Bayes theorem</a:t>
            </a:r>
            <a:endParaRPr lang="en-IN" b="1" dirty="0"/>
          </a:p>
        </p:txBody>
      </p:sp>
      <p:cxnSp>
        <p:nvCxnSpPr>
          <p:cNvPr id="9" name="Straight Connector 8">
            <a:extLst>
              <a:ext uri="{FF2B5EF4-FFF2-40B4-BE49-F238E27FC236}">
                <a16:creationId xmlns:a16="http://schemas.microsoft.com/office/drawing/2014/main" id="{1A092F33-FF4C-4497-8194-F22F7F569DB5}"/>
              </a:ext>
            </a:extLst>
          </p:cNvPr>
          <p:cNvCxnSpPr/>
          <p:nvPr/>
        </p:nvCxnSpPr>
        <p:spPr>
          <a:xfrm>
            <a:off x="8798560" y="29464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CF58CB-B413-4199-B06F-02E3D55007B2}"/>
              </a:ext>
            </a:extLst>
          </p:cNvPr>
          <p:cNvCxnSpPr/>
          <p:nvPr/>
        </p:nvCxnSpPr>
        <p:spPr>
          <a:xfrm>
            <a:off x="10759440" y="4663440"/>
            <a:ext cx="131064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03D8F32-1C56-482E-9E5B-3CB3777D7259}"/>
              </a:ext>
            </a:extLst>
          </p:cNvPr>
          <p:cNvSpPr/>
          <p:nvPr/>
        </p:nvSpPr>
        <p:spPr>
          <a:xfrm>
            <a:off x="2123440" y="5676756"/>
            <a:ext cx="1645920" cy="8564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3" name="Oval 12">
            <a:extLst>
              <a:ext uri="{FF2B5EF4-FFF2-40B4-BE49-F238E27FC236}">
                <a16:creationId xmlns:a16="http://schemas.microsoft.com/office/drawing/2014/main" id="{878DC19A-2739-48D0-9B1C-8A2DF4277F8E}"/>
              </a:ext>
            </a:extLst>
          </p:cNvPr>
          <p:cNvSpPr/>
          <p:nvPr/>
        </p:nvSpPr>
        <p:spPr>
          <a:xfrm>
            <a:off x="2316480" y="5862320"/>
            <a:ext cx="182880" cy="13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BE54601-D061-451E-92EF-36CC3E5A3824}"/>
              </a:ext>
            </a:extLst>
          </p:cNvPr>
          <p:cNvSpPr/>
          <p:nvPr/>
        </p:nvSpPr>
        <p:spPr>
          <a:xfrm>
            <a:off x="3012440" y="5723067"/>
            <a:ext cx="182880" cy="139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F6346C9D-8F25-49E5-82A6-333A7FB52D85}"/>
              </a:ext>
            </a:extLst>
          </p:cNvPr>
          <p:cNvSpPr/>
          <p:nvPr/>
        </p:nvSpPr>
        <p:spPr>
          <a:xfrm>
            <a:off x="2410045" y="6175917"/>
            <a:ext cx="182880" cy="13925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C4D06CD-FE47-4587-A2A9-4FED63D37553}"/>
              </a:ext>
            </a:extLst>
          </p:cNvPr>
          <p:cNvSpPr/>
          <p:nvPr/>
        </p:nvSpPr>
        <p:spPr>
          <a:xfrm>
            <a:off x="2773680" y="6319520"/>
            <a:ext cx="182880" cy="1392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2EFEE1B-CFA6-4624-A5B9-D2266CD2F435}"/>
              </a:ext>
            </a:extLst>
          </p:cNvPr>
          <p:cNvSpPr/>
          <p:nvPr/>
        </p:nvSpPr>
        <p:spPr>
          <a:xfrm>
            <a:off x="3230880" y="6078031"/>
            <a:ext cx="142240" cy="88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Arrow Connector 2">
            <a:extLst>
              <a:ext uri="{FF2B5EF4-FFF2-40B4-BE49-F238E27FC236}">
                <a16:creationId xmlns:a16="http://schemas.microsoft.com/office/drawing/2014/main" id="{EC54DB13-4EAB-E8F6-CF7C-BDD5A23E2011}"/>
              </a:ext>
            </a:extLst>
          </p:cNvPr>
          <p:cNvCxnSpPr>
            <a:cxnSpLocks/>
          </p:cNvCxnSpPr>
          <p:nvPr/>
        </p:nvCxnSpPr>
        <p:spPr>
          <a:xfrm>
            <a:off x="7239744" y="2974409"/>
            <a:ext cx="279302" cy="139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41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8560-3206-40E1-94CF-C5B0BC72C6C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3A04E11-5136-40C0-98BD-6F6C3B46E8F4}"/>
              </a:ext>
            </a:extLst>
          </p:cNvPr>
          <p:cNvSpPr>
            <a:spLocks noGrp="1"/>
          </p:cNvSpPr>
          <p:nvPr>
            <p:ph idx="1"/>
          </p:nvPr>
        </p:nvSpPr>
        <p:spPr>
          <a:xfrm>
            <a:off x="2589212" y="1786125"/>
            <a:ext cx="8915400" cy="3777622"/>
          </a:xfrm>
        </p:spPr>
        <p:txBody>
          <a:bodyPr/>
          <a:lstStyle/>
          <a:p>
            <a:pPr marL="0" indent="0">
              <a:buNone/>
            </a:pPr>
            <a:r>
              <a:rPr lang="en-US" sz="2000" b="0" i="0" dirty="0">
                <a:solidFill>
                  <a:srgbClr val="40424E"/>
                </a:solidFill>
                <a:effectLst/>
                <a:latin typeface="urw-din"/>
              </a:rPr>
              <a:t>Now, with regards to our dataset, we can apply Bayes’ theorem in following way:</a:t>
            </a:r>
          </a:p>
          <a:p>
            <a:pPr marL="0" indent="0">
              <a:buNone/>
            </a:pPr>
            <a:endParaRPr lang="en-US" dirty="0">
              <a:solidFill>
                <a:srgbClr val="40424E"/>
              </a:solidFill>
              <a:latin typeface="urw-din"/>
            </a:endParaRPr>
          </a:p>
          <a:p>
            <a:pPr marL="0" indent="0">
              <a:buNone/>
            </a:pPr>
            <a:endParaRPr lang="en-IN" dirty="0"/>
          </a:p>
        </p:txBody>
      </p:sp>
      <p:sp>
        <p:nvSpPr>
          <p:cNvPr id="5" name="AutoShape 2" descr=" P(y|X) = \frac{P(X|y) P(y)}{P(X)} ">
            <a:extLst>
              <a:ext uri="{FF2B5EF4-FFF2-40B4-BE49-F238E27FC236}">
                <a16:creationId xmlns:a16="http://schemas.microsoft.com/office/drawing/2014/main" id="{20EED7E3-0EE6-4037-BC6C-EAEFE35C458C}"/>
              </a:ext>
            </a:extLst>
          </p:cNvPr>
          <p:cNvSpPr>
            <a:spLocks noChangeAspect="1" noChangeArrowheads="1"/>
          </p:cNvSpPr>
          <p:nvPr/>
        </p:nvSpPr>
        <p:spPr bwMode="auto">
          <a:xfrm>
            <a:off x="69850" y="-98425"/>
            <a:ext cx="2219325" cy="400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90B697F1-6917-4D29-AAC3-F98B4D9474C1}"/>
              </a:ext>
            </a:extLst>
          </p:cNvPr>
          <p:cNvPicPr>
            <a:picLocks noChangeAspect="1"/>
          </p:cNvPicPr>
          <p:nvPr/>
        </p:nvPicPr>
        <p:blipFill>
          <a:blip r:embed="rId2"/>
          <a:stretch>
            <a:fillRect/>
          </a:stretch>
        </p:blipFill>
        <p:spPr>
          <a:xfrm>
            <a:off x="3729673" y="2351537"/>
            <a:ext cx="4438967" cy="853954"/>
          </a:xfrm>
          <a:prstGeom prst="rect">
            <a:avLst/>
          </a:prstGeom>
          <a:effectLst>
            <a:softEdge rad="0"/>
          </a:effectLst>
        </p:spPr>
      </p:pic>
      <p:sp>
        <p:nvSpPr>
          <p:cNvPr id="16" name="TextBox 15">
            <a:extLst>
              <a:ext uri="{FF2B5EF4-FFF2-40B4-BE49-F238E27FC236}">
                <a16:creationId xmlns:a16="http://schemas.microsoft.com/office/drawing/2014/main" id="{040157DB-9BE8-4F0E-A740-53786287F1DD}"/>
              </a:ext>
            </a:extLst>
          </p:cNvPr>
          <p:cNvSpPr txBox="1"/>
          <p:nvPr/>
        </p:nvSpPr>
        <p:spPr>
          <a:xfrm>
            <a:off x="838200" y="3337141"/>
            <a:ext cx="10934700" cy="369332"/>
          </a:xfrm>
          <a:prstGeom prst="rect">
            <a:avLst/>
          </a:prstGeom>
          <a:noFill/>
        </p:spPr>
        <p:txBody>
          <a:bodyPr wrap="square">
            <a:spAutoFit/>
          </a:bodyPr>
          <a:lstStyle/>
          <a:p>
            <a:r>
              <a:rPr lang="en-US" b="0" i="0" dirty="0">
                <a:solidFill>
                  <a:srgbClr val="40424E"/>
                </a:solidFill>
                <a:effectLst/>
                <a:latin typeface="urw-din"/>
              </a:rPr>
              <a:t>where, y is class variable and X is a dependent feature vector (of size </a:t>
            </a:r>
            <a:r>
              <a:rPr lang="en-US" b="0" i="1" dirty="0">
                <a:solidFill>
                  <a:srgbClr val="40424E"/>
                </a:solidFill>
                <a:effectLst/>
                <a:latin typeface="urw-din"/>
              </a:rPr>
              <a:t>n</a:t>
            </a:r>
            <a:r>
              <a:rPr lang="en-US" b="0" i="0" dirty="0">
                <a:solidFill>
                  <a:srgbClr val="40424E"/>
                </a:solidFill>
                <a:effectLst/>
                <a:latin typeface="urw-din"/>
              </a:rPr>
              <a:t>) where:</a:t>
            </a:r>
            <a:endParaRPr lang="en-IN" dirty="0"/>
          </a:p>
        </p:txBody>
      </p:sp>
      <p:pic>
        <p:nvPicPr>
          <p:cNvPr id="18" name="Picture 17">
            <a:extLst>
              <a:ext uri="{FF2B5EF4-FFF2-40B4-BE49-F238E27FC236}">
                <a16:creationId xmlns:a16="http://schemas.microsoft.com/office/drawing/2014/main" id="{56E2E213-D598-4C21-8DF3-64A61C952338}"/>
              </a:ext>
            </a:extLst>
          </p:cNvPr>
          <p:cNvPicPr>
            <a:picLocks noChangeAspect="1"/>
          </p:cNvPicPr>
          <p:nvPr/>
        </p:nvPicPr>
        <p:blipFill>
          <a:blip r:embed="rId3"/>
          <a:stretch>
            <a:fillRect/>
          </a:stretch>
        </p:blipFill>
        <p:spPr>
          <a:xfrm>
            <a:off x="3307328" y="3674936"/>
            <a:ext cx="3905250" cy="752475"/>
          </a:xfrm>
          <a:prstGeom prst="rect">
            <a:avLst/>
          </a:prstGeom>
        </p:spPr>
      </p:pic>
      <p:sp>
        <p:nvSpPr>
          <p:cNvPr id="20" name="TextBox 19">
            <a:extLst>
              <a:ext uri="{FF2B5EF4-FFF2-40B4-BE49-F238E27FC236}">
                <a16:creationId xmlns:a16="http://schemas.microsoft.com/office/drawing/2014/main" id="{43CD61BD-A5D1-4613-A044-A9030819E09F}"/>
              </a:ext>
            </a:extLst>
          </p:cNvPr>
          <p:cNvSpPr txBox="1"/>
          <p:nvPr/>
        </p:nvSpPr>
        <p:spPr>
          <a:xfrm>
            <a:off x="628649" y="4427411"/>
            <a:ext cx="11420476" cy="646331"/>
          </a:xfrm>
          <a:prstGeom prst="rect">
            <a:avLst/>
          </a:prstGeom>
          <a:noFill/>
        </p:spPr>
        <p:txBody>
          <a:bodyPr wrap="square">
            <a:spAutoFit/>
          </a:bodyPr>
          <a:lstStyle/>
          <a:p>
            <a:r>
              <a:rPr lang="en-US" b="0" i="0" dirty="0">
                <a:solidFill>
                  <a:srgbClr val="40424E"/>
                </a:solidFill>
                <a:effectLst/>
                <a:latin typeface="urw-din"/>
              </a:rPr>
              <a:t>Just to clear, an example of a feature vector and corresponding class variable can be: (refer 1st row of d</a:t>
            </a:r>
          </a:p>
          <a:p>
            <a:r>
              <a:rPr lang="en-US" b="0" i="0" dirty="0" err="1">
                <a:solidFill>
                  <a:srgbClr val="40424E"/>
                </a:solidFill>
                <a:effectLst/>
                <a:latin typeface="urw-din"/>
              </a:rPr>
              <a:t>ataset</a:t>
            </a:r>
            <a:r>
              <a:rPr lang="en-US" b="0" i="0" dirty="0">
                <a:solidFill>
                  <a:srgbClr val="40424E"/>
                </a:solidFill>
                <a:effectLst/>
                <a:latin typeface="urw-din"/>
              </a:rPr>
              <a:t>)</a:t>
            </a:r>
            <a:endParaRPr lang="en-IN" dirty="0"/>
          </a:p>
        </p:txBody>
      </p:sp>
      <p:pic>
        <p:nvPicPr>
          <p:cNvPr id="22" name="Picture 21">
            <a:extLst>
              <a:ext uri="{FF2B5EF4-FFF2-40B4-BE49-F238E27FC236}">
                <a16:creationId xmlns:a16="http://schemas.microsoft.com/office/drawing/2014/main" id="{410A691D-B912-45D5-8732-E5803045A854}"/>
              </a:ext>
            </a:extLst>
          </p:cNvPr>
          <p:cNvPicPr>
            <a:picLocks noChangeAspect="1"/>
          </p:cNvPicPr>
          <p:nvPr/>
        </p:nvPicPr>
        <p:blipFill>
          <a:blip r:embed="rId4">
            <a:extLst>
              <a:ext uri="{BEBA8EAE-BF5A-486C-A8C5-ECC9F3942E4B}">
                <a14:imgProps xmlns:a14="http://schemas.microsoft.com/office/drawing/2010/main">
                  <a14:imgLayer r:embed="rId5">
                    <a14:imgEffect>
                      <a14:saturation sat="209000"/>
                    </a14:imgEffect>
                  </a14:imgLayer>
                </a14:imgProps>
              </a:ext>
            </a:extLst>
          </a:blip>
          <a:stretch>
            <a:fillRect/>
          </a:stretch>
        </p:blipFill>
        <p:spPr>
          <a:xfrm>
            <a:off x="3176588" y="4960707"/>
            <a:ext cx="5591175" cy="595313"/>
          </a:xfrm>
          <a:prstGeom prst="rect">
            <a:avLst/>
          </a:prstGeom>
        </p:spPr>
      </p:pic>
      <p:sp>
        <p:nvSpPr>
          <p:cNvPr id="23" name="TextBox 22">
            <a:extLst>
              <a:ext uri="{FF2B5EF4-FFF2-40B4-BE49-F238E27FC236}">
                <a16:creationId xmlns:a16="http://schemas.microsoft.com/office/drawing/2014/main" id="{71DA3620-E4FA-4ED2-A974-05144DAC5734}"/>
              </a:ext>
            </a:extLst>
          </p:cNvPr>
          <p:cNvSpPr txBox="1"/>
          <p:nvPr/>
        </p:nvSpPr>
        <p:spPr>
          <a:xfrm>
            <a:off x="504825" y="5953125"/>
            <a:ext cx="11163300" cy="646331"/>
          </a:xfrm>
          <a:prstGeom prst="rect">
            <a:avLst/>
          </a:prstGeom>
          <a:noFill/>
        </p:spPr>
        <p:txBody>
          <a:bodyPr wrap="square" rtlCol="0">
            <a:spAutoFit/>
          </a:bodyPr>
          <a:lstStyle/>
          <a:p>
            <a:r>
              <a:rPr lang="en-US" b="0" i="0" dirty="0">
                <a:solidFill>
                  <a:srgbClr val="40424E"/>
                </a:solidFill>
                <a:effectLst/>
                <a:latin typeface="urw-din"/>
              </a:rPr>
              <a:t>So basically, P(</a:t>
            </a:r>
            <a:r>
              <a:rPr lang="en-US" b="0" i="0" dirty="0" err="1">
                <a:solidFill>
                  <a:srgbClr val="40424E"/>
                </a:solidFill>
                <a:effectLst/>
                <a:latin typeface="urw-din"/>
              </a:rPr>
              <a:t>y|X</a:t>
            </a:r>
            <a:r>
              <a:rPr lang="en-US" b="0" i="0" dirty="0">
                <a:solidFill>
                  <a:srgbClr val="40424E"/>
                </a:solidFill>
                <a:effectLst/>
                <a:latin typeface="urw-din"/>
              </a:rPr>
              <a:t>) here means, the probability of “Not playing golf” given that the weather conditions are “Rainy outlook”, “Temperature is hot”, “high humidity” and “no wind”</a:t>
            </a:r>
            <a:endParaRPr lang="en-IN" dirty="0"/>
          </a:p>
        </p:txBody>
      </p:sp>
      <p:cxnSp>
        <p:nvCxnSpPr>
          <p:cNvPr id="10" name="Straight Arrow Connector 9">
            <a:extLst>
              <a:ext uri="{FF2B5EF4-FFF2-40B4-BE49-F238E27FC236}">
                <a16:creationId xmlns:a16="http://schemas.microsoft.com/office/drawing/2014/main" id="{B2EA60D8-596B-478D-AEAF-10C4F7525E93}"/>
              </a:ext>
            </a:extLst>
          </p:cNvPr>
          <p:cNvCxnSpPr/>
          <p:nvPr/>
        </p:nvCxnSpPr>
        <p:spPr>
          <a:xfrm>
            <a:off x="2966720" y="2875280"/>
            <a:ext cx="762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90347CF-9A4D-4833-9C0A-2F2C01AB123E}"/>
              </a:ext>
            </a:extLst>
          </p:cNvPr>
          <p:cNvSpPr txBox="1"/>
          <p:nvPr/>
        </p:nvSpPr>
        <p:spPr>
          <a:xfrm>
            <a:off x="1992313" y="2644447"/>
            <a:ext cx="1280160" cy="461665"/>
          </a:xfrm>
          <a:prstGeom prst="rect">
            <a:avLst/>
          </a:prstGeom>
          <a:noFill/>
        </p:spPr>
        <p:txBody>
          <a:bodyPr wrap="square" rtlCol="0">
            <a:spAutoFit/>
          </a:bodyPr>
          <a:lstStyle/>
          <a:p>
            <a:r>
              <a:rPr lang="en-US" sz="1200" dirty="0">
                <a:solidFill>
                  <a:srgbClr val="FF0000"/>
                </a:solidFill>
              </a:rPr>
              <a:t>Posterior Probability</a:t>
            </a:r>
            <a:endParaRPr lang="en-IN" sz="1200" dirty="0">
              <a:solidFill>
                <a:srgbClr val="FF0000"/>
              </a:solidFill>
            </a:endParaRPr>
          </a:p>
        </p:txBody>
      </p:sp>
      <p:sp>
        <p:nvSpPr>
          <p:cNvPr id="19" name="TextBox 18">
            <a:extLst>
              <a:ext uri="{FF2B5EF4-FFF2-40B4-BE49-F238E27FC236}">
                <a16:creationId xmlns:a16="http://schemas.microsoft.com/office/drawing/2014/main" id="{9E82D59E-4A22-4FAE-8A47-69CBE8638D7E}"/>
              </a:ext>
            </a:extLst>
          </p:cNvPr>
          <p:cNvSpPr txBox="1"/>
          <p:nvPr/>
        </p:nvSpPr>
        <p:spPr>
          <a:xfrm>
            <a:off x="8548845" y="2480967"/>
            <a:ext cx="1857534" cy="461665"/>
          </a:xfrm>
          <a:prstGeom prst="rect">
            <a:avLst/>
          </a:prstGeom>
          <a:noFill/>
        </p:spPr>
        <p:txBody>
          <a:bodyPr wrap="square" rtlCol="0">
            <a:spAutoFit/>
          </a:bodyPr>
          <a:lstStyle/>
          <a:p>
            <a:r>
              <a:rPr lang="en-US" sz="1200" dirty="0">
                <a:solidFill>
                  <a:srgbClr val="FF0000"/>
                </a:solidFill>
              </a:rPr>
              <a:t>Class Prior Probability or class probability</a:t>
            </a:r>
            <a:endParaRPr lang="en-IN" sz="1200" dirty="0">
              <a:solidFill>
                <a:srgbClr val="FF0000"/>
              </a:solidFill>
            </a:endParaRPr>
          </a:p>
        </p:txBody>
      </p:sp>
      <p:sp>
        <p:nvSpPr>
          <p:cNvPr id="21" name="TextBox 20">
            <a:extLst>
              <a:ext uri="{FF2B5EF4-FFF2-40B4-BE49-F238E27FC236}">
                <a16:creationId xmlns:a16="http://schemas.microsoft.com/office/drawing/2014/main" id="{1ABC8D15-4EBE-4887-8BF6-F90D32B0CAD5}"/>
              </a:ext>
            </a:extLst>
          </p:cNvPr>
          <p:cNvSpPr txBox="1"/>
          <p:nvPr/>
        </p:nvSpPr>
        <p:spPr>
          <a:xfrm>
            <a:off x="5189378" y="2118027"/>
            <a:ext cx="1857534" cy="461665"/>
          </a:xfrm>
          <a:prstGeom prst="rect">
            <a:avLst/>
          </a:prstGeom>
          <a:noFill/>
        </p:spPr>
        <p:txBody>
          <a:bodyPr wrap="square" rtlCol="0">
            <a:spAutoFit/>
          </a:bodyPr>
          <a:lstStyle/>
          <a:p>
            <a:r>
              <a:rPr lang="en-US" sz="1200" dirty="0">
                <a:solidFill>
                  <a:srgbClr val="FF0000"/>
                </a:solidFill>
              </a:rPr>
              <a:t>Class conditional probability</a:t>
            </a:r>
            <a:endParaRPr lang="en-IN" sz="1200" dirty="0">
              <a:solidFill>
                <a:srgbClr val="FF0000"/>
              </a:solidFill>
            </a:endParaRPr>
          </a:p>
        </p:txBody>
      </p:sp>
      <p:cxnSp>
        <p:nvCxnSpPr>
          <p:cNvPr id="13" name="Straight Arrow Connector 12">
            <a:extLst>
              <a:ext uri="{FF2B5EF4-FFF2-40B4-BE49-F238E27FC236}">
                <a16:creationId xmlns:a16="http://schemas.microsoft.com/office/drawing/2014/main" id="{80BD4F11-E12A-4F69-B15F-F88C8397E667}"/>
              </a:ext>
            </a:extLst>
          </p:cNvPr>
          <p:cNvCxnSpPr/>
          <p:nvPr/>
        </p:nvCxnSpPr>
        <p:spPr>
          <a:xfrm flipH="1">
            <a:off x="7874000" y="2711799"/>
            <a:ext cx="442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98230F-1B3B-4855-B870-5D68DC34B63B}"/>
              </a:ext>
            </a:extLst>
          </p:cNvPr>
          <p:cNvCxnSpPr>
            <a:cxnSpLocks/>
          </p:cNvCxnSpPr>
          <p:nvPr/>
        </p:nvCxnSpPr>
        <p:spPr>
          <a:xfrm flipH="1">
            <a:off x="6648925" y="2252340"/>
            <a:ext cx="1" cy="229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6C19AD0-0564-4BBF-9081-7B75D58EC15F}"/>
              </a:ext>
            </a:extLst>
          </p:cNvPr>
          <p:cNvSpPr txBox="1"/>
          <p:nvPr/>
        </p:nvSpPr>
        <p:spPr>
          <a:xfrm>
            <a:off x="8168640" y="3024327"/>
            <a:ext cx="1857534" cy="646331"/>
          </a:xfrm>
          <a:prstGeom prst="rect">
            <a:avLst/>
          </a:prstGeom>
          <a:noFill/>
        </p:spPr>
        <p:txBody>
          <a:bodyPr wrap="square" rtlCol="0">
            <a:spAutoFit/>
          </a:bodyPr>
          <a:lstStyle/>
          <a:p>
            <a:r>
              <a:rPr lang="en-US" sz="1200" dirty="0">
                <a:solidFill>
                  <a:srgbClr val="FF0000"/>
                </a:solidFill>
              </a:rPr>
              <a:t>Prior Predictor Probability  and it will be same for all classes</a:t>
            </a:r>
            <a:endParaRPr lang="en-IN" sz="1200" dirty="0">
              <a:solidFill>
                <a:srgbClr val="FF0000"/>
              </a:solidFill>
            </a:endParaRPr>
          </a:p>
        </p:txBody>
      </p:sp>
      <p:cxnSp>
        <p:nvCxnSpPr>
          <p:cNvPr id="26" name="Straight Arrow Connector 25">
            <a:extLst>
              <a:ext uri="{FF2B5EF4-FFF2-40B4-BE49-F238E27FC236}">
                <a16:creationId xmlns:a16="http://schemas.microsoft.com/office/drawing/2014/main" id="{BBF803FA-F5B9-45C1-84B1-C84EA1FE04DF}"/>
              </a:ext>
            </a:extLst>
          </p:cNvPr>
          <p:cNvCxnSpPr/>
          <p:nvPr/>
        </p:nvCxnSpPr>
        <p:spPr>
          <a:xfrm flipH="1">
            <a:off x="7582310" y="3106112"/>
            <a:ext cx="442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47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77FA-8561-4ADD-80AF-848E913B033F}"/>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E3BA87B-B0D4-48CF-9A13-0A4C27B8ACCA}"/>
              </a:ext>
            </a:extLst>
          </p:cNvPr>
          <p:cNvPicPr>
            <a:picLocks noGrp="1" noChangeAspect="1"/>
          </p:cNvPicPr>
          <p:nvPr>
            <p:ph idx="1"/>
          </p:nvPr>
        </p:nvPicPr>
        <p:blipFill>
          <a:blip r:embed="rId2"/>
          <a:stretch>
            <a:fillRect/>
          </a:stretch>
        </p:blipFill>
        <p:spPr>
          <a:xfrm>
            <a:off x="1157379" y="1309817"/>
            <a:ext cx="10347233" cy="4934233"/>
          </a:xfrm>
        </p:spPr>
      </p:pic>
      <p:pic>
        <p:nvPicPr>
          <p:cNvPr id="4" name="Picture 3">
            <a:extLst>
              <a:ext uri="{FF2B5EF4-FFF2-40B4-BE49-F238E27FC236}">
                <a16:creationId xmlns:a16="http://schemas.microsoft.com/office/drawing/2014/main" id="{5A1F1CBD-E12B-4DEC-8D1F-67416C4AF34C}"/>
              </a:ext>
            </a:extLst>
          </p:cNvPr>
          <p:cNvPicPr>
            <a:picLocks noChangeAspect="1"/>
          </p:cNvPicPr>
          <p:nvPr/>
        </p:nvPicPr>
        <p:blipFill>
          <a:blip r:embed="rId3"/>
          <a:stretch>
            <a:fillRect/>
          </a:stretch>
        </p:blipFill>
        <p:spPr>
          <a:xfrm>
            <a:off x="7528559" y="2191108"/>
            <a:ext cx="3890963" cy="673090"/>
          </a:xfrm>
          <a:prstGeom prst="rect">
            <a:avLst/>
          </a:prstGeom>
          <a:effectLst>
            <a:softEdge rad="0"/>
          </a:effectLst>
        </p:spPr>
      </p:pic>
    </p:spTree>
    <p:extLst>
      <p:ext uri="{BB962C8B-B14F-4D97-AF65-F5344CB8AC3E}">
        <p14:creationId xmlns:p14="http://schemas.microsoft.com/office/powerpoint/2010/main" val="413440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F2-D17B-4FC9-A81A-870095E41CD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BAEDC92-3F57-45C0-9640-B3DCBE4FA9F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9000"/>
                    </a14:imgEffect>
                  </a14:imgLayer>
                </a14:imgProps>
              </a:ext>
            </a:extLst>
          </a:blip>
          <a:stretch>
            <a:fillRect/>
          </a:stretch>
        </p:blipFill>
        <p:spPr>
          <a:xfrm>
            <a:off x="1715981" y="624110"/>
            <a:ext cx="10478448" cy="5816019"/>
          </a:xfrm>
        </p:spPr>
      </p:pic>
    </p:spTree>
    <p:extLst>
      <p:ext uri="{BB962C8B-B14F-4D97-AF65-F5344CB8AC3E}">
        <p14:creationId xmlns:p14="http://schemas.microsoft.com/office/powerpoint/2010/main" val="2508842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C27D0-4D39-44F3-A60C-F04701A6D3CF}"/>
              </a:ext>
            </a:extLst>
          </p:cNvPr>
          <p:cNvSpPr>
            <a:spLocks noGrp="1"/>
          </p:cNvSpPr>
          <p:nvPr>
            <p:ph idx="1"/>
          </p:nvPr>
        </p:nvSpPr>
        <p:spPr>
          <a:xfrm>
            <a:off x="825910" y="412955"/>
            <a:ext cx="10678702" cy="5498267"/>
          </a:xfrm>
        </p:spPr>
        <p:txBody>
          <a:bodyPr/>
          <a:lstStyle/>
          <a:p>
            <a:r>
              <a:rPr lang="en-US" sz="1800" b="1" dirty="0">
                <a:effectLst/>
                <a:latin typeface="Cambria" panose="02040503050406030204" pitchFamily="18" charset="0"/>
                <a:ea typeface="Calibri" panose="020F0502020204030204" pitchFamily="34" charset="0"/>
                <a:cs typeface="Gautami" panose="020B0502040204020203" pitchFamily="34" charset="0"/>
              </a:rPr>
              <a:t>Steps:</a:t>
            </a:r>
          </a:p>
          <a:p>
            <a:r>
              <a:rPr lang="en-US" sz="1800" dirty="0">
                <a:effectLst/>
                <a:latin typeface="Cambria" panose="02040503050406030204" pitchFamily="18" charset="0"/>
                <a:ea typeface="Calibri" panose="020F0502020204030204" pitchFamily="34" charset="0"/>
                <a:cs typeface="Gautami" panose="020B0502040204020203" pitchFamily="34" charset="0"/>
              </a:rPr>
              <a:t>For each class calculate probability given features (X)</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r>
              <a:rPr lang="en-US" sz="1800" dirty="0">
                <a:effectLst/>
                <a:latin typeface="Cambria" panose="02040503050406030204" pitchFamily="18" charset="0"/>
                <a:ea typeface="Calibri" panose="020F0502020204030204" pitchFamily="34" charset="0"/>
                <a:cs typeface="Gautami" panose="020B0502040204020203" pitchFamily="34" charset="0"/>
              </a:rPr>
              <a:t>Difficult to calculate joint probability P(C|X) produced by expanding for all features.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r>
              <a:rPr lang="en-US" sz="1800" dirty="0">
                <a:effectLst/>
                <a:latin typeface="Cambria" panose="02040503050406030204" pitchFamily="18" charset="0"/>
                <a:ea typeface="Calibri" panose="020F0502020204030204" pitchFamily="34" charset="0"/>
                <a:cs typeface="Gautami" panose="020B0502040204020203" pitchFamily="34" charset="0"/>
              </a:rPr>
              <a:t>So for this we make the assumption of features independence.</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5" name="Picture 4">
            <a:extLst>
              <a:ext uri="{FF2B5EF4-FFF2-40B4-BE49-F238E27FC236}">
                <a16:creationId xmlns:a16="http://schemas.microsoft.com/office/drawing/2014/main" id="{73A7ABC9-BE34-4B28-B6D9-1482AD01162C}"/>
              </a:ext>
            </a:extLst>
          </p:cNvPr>
          <p:cNvPicPr>
            <a:picLocks noChangeAspect="1"/>
          </p:cNvPicPr>
          <p:nvPr/>
        </p:nvPicPr>
        <p:blipFill>
          <a:blip r:embed="rId2"/>
          <a:stretch>
            <a:fillRect/>
          </a:stretch>
        </p:blipFill>
        <p:spPr>
          <a:xfrm>
            <a:off x="1421606" y="2083994"/>
            <a:ext cx="9348787" cy="3987529"/>
          </a:xfrm>
          <a:prstGeom prst="rect">
            <a:avLst/>
          </a:prstGeom>
        </p:spPr>
      </p:pic>
    </p:spTree>
    <p:extLst>
      <p:ext uri="{BB962C8B-B14F-4D97-AF65-F5344CB8AC3E}">
        <p14:creationId xmlns:p14="http://schemas.microsoft.com/office/powerpoint/2010/main" val="1370180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AE43-E943-4056-9157-8D0EA4A4CA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1893A9-E963-4D7F-BE1F-3DE1A7F494CA}"/>
              </a:ext>
            </a:extLst>
          </p:cNvPr>
          <p:cNvPicPr>
            <a:picLocks noGrp="1" noChangeAspect="1"/>
          </p:cNvPicPr>
          <p:nvPr>
            <p:ph idx="1"/>
          </p:nvPr>
        </p:nvPicPr>
        <p:blipFill>
          <a:blip r:embed="rId2"/>
          <a:stretch>
            <a:fillRect/>
          </a:stretch>
        </p:blipFill>
        <p:spPr>
          <a:xfrm>
            <a:off x="2338155" y="2122968"/>
            <a:ext cx="8779562" cy="3778250"/>
          </a:xfrm>
        </p:spPr>
      </p:pic>
    </p:spTree>
    <p:extLst>
      <p:ext uri="{BB962C8B-B14F-4D97-AF65-F5344CB8AC3E}">
        <p14:creationId xmlns:p14="http://schemas.microsoft.com/office/powerpoint/2010/main" val="417636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030F-8473-4127-9E87-941970A1A8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3C0EC5-438B-4E45-8487-10957C29166F}"/>
              </a:ext>
            </a:extLst>
          </p:cNvPr>
          <p:cNvPicPr>
            <a:picLocks noGrp="1" noChangeAspect="1"/>
          </p:cNvPicPr>
          <p:nvPr>
            <p:ph idx="1"/>
          </p:nvPr>
        </p:nvPicPr>
        <p:blipFill>
          <a:blip r:embed="rId2"/>
          <a:stretch>
            <a:fillRect/>
          </a:stretch>
        </p:blipFill>
        <p:spPr>
          <a:xfrm>
            <a:off x="2589213" y="2368246"/>
            <a:ext cx="8915400" cy="3308957"/>
          </a:xfrm>
        </p:spPr>
      </p:pic>
    </p:spTree>
    <p:extLst>
      <p:ext uri="{BB962C8B-B14F-4D97-AF65-F5344CB8AC3E}">
        <p14:creationId xmlns:p14="http://schemas.microsoft.com/office/powerpoint/2010/main" val="2353898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43CA-E483-41F8-88D0-266620A530A1}"/>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F20E5274-3417-46B1-ADDB-E2EB13A9D1B2}"/>
              </a:ext>
            </a:extLst>
          </p:cNvPr>
          <p:cNvSpPr>
            <a:spLocks noGrp="1"/>
          </p:cNvSpPr>
          <p:nvPr>
            <p:ph idx="1"/>
          </p:nvPr>
        </p:nvSpPr>
        <p:spPr/>
        <p:txBody>
          <a:bodyPr/>
          <a:lstStyle/>
          <a:p>
            <a:endParaRPr lang="en-IN"/>
          </a:p>
        </p:txBody>
      </p:sp>
      <p:pic>
        <p:nvPicPr>
          <p:cNvPr id="1026" name="Picture 2" descr="Naïve Bayes Classifier with Practical Implementation | by Amir Ali | Wavy  AI Research Foundation | Medium">
            <a:extLst>
              <a:ext uri="{FF2B5EF4-FFF2-40B4-BE49-F238E27FC236}">
                <a16:creationId xmlns:a16="http://schemas.microsoft.com/office/drawing/2014/main" id="{A063FD05-4FE2-4547-9022-07B8861EB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613" y="1432560"/>
            <a:ext cx="7793679" cy="434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5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3E01-9F9B-4FC6-A8A4-9060CE8F83AF}"/>
              </a:ext>
            </a:extLst>
          </p:cNvPr>
          <p:cNvSpPr>
            <a:spLocks noGrp="1"/>
          </p:cNvSpPr>
          <p:nvPr>
            <p:ph type="title"/>
          </p:nvPr>
        </p:nvSpPr>
        <p:spPr>
          <a:xfrm>
            <a:off x="428625" y="469901"/>
            <a:ext cx="10515600" cy="1292424"/>
          </a:xfrm>
        </p:spPr>
        <p:txBody>
          <a:bodyPr/>
          <a:lstStyle/>
          <a:p>
            <a:endParaRPr lang="en-IN" dirty="0"/>
          </a:p>
        </p:txBody>
      </p:sp>
      <p:sp>
        <p:nvSpPr>
          <p:cNvPr id="3" name="Content Placeholder 2">
            <a:extLst>
              <a:ext uri="{FF2B5EF4-FFF2-40B4-BE49-F238E27FC236}">
                <a16:creationId xmlns:a16="http://schemas.microsoft.com/office/drawing/2014/main" id="{BCF2675F-B613-4102-A00D-9E2EE4BC097F}"/>
              </a:ext>
            </a:extLst>
          </p:cNvPr>
          <p:cNvSpPr>
            <a:spLocks noGrp="1"/>
          </p:cNvSpPr>
          <p:nvPr>
            <p:ph idx="1"/>
          </p:nvPr>
        </p:nvSpPr>
        <p:spPr/>
        <p:txBody>
          <a:bodyPr/>
          <a:lstStyle/>
          <a:p>
            <a:endParaRPr lang="en-IN" dirty="0"/>
          </a:p>
        </p:txBody>
      </p:sp>
      <p:pic>
        <p:nvPicPr>
          <p:cNvPr id="11266" name="Picture 2">
            <a:extLst>
              <a:ext uri="{FF2B5EF4-FFF2-40B4-BE49-F238E27FC236}">
                <a16:creationId xmlns:a16="http://schemas.microsoft.com/office/drawing/2014/main" id="{A38A997E-A28A-41D6-992A-3D774D5401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56000"/>
                    </a14:imgEffect>
                  </a14:imgLayer>
                </a14:imgProps>
              </a:ext>
              <a:ext uri="{28A0092B-C50C-407E-A947-70E740481C1C}">
                <a14:useLocalDpi xmlns:a14="http://schemas.microsoft.com/office/drawing/2010/main" val="0"/>
              </a:ext>
            </a:extLst>
          </a:blip>
          <a:srcRect/>
          <a:stretch>
            <a:fillRect/>
          </a:stretch>
        </p:blipFill>
        <p:spPr bwMode="auto">
          <a:xfrm>
            <a:off x="217018" y="171450"/>
            <a:ext cx="5943194" cy="6686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ïve Bayes Classifier with Practical Implementation | by Amir Ali | Wavy  AI Research Foundation | Medium">
            <a:extLst>
              <a:ext uri="{FF2B5EF4-FFF2-40B4-BE49-F238E27FC236}">
                <a16:creationId xmlns:a16="http://schemas.microsoft.com/office/drawing/2014/main" id="{582286D1-7995-4C33-9CFD-8653C2AC2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52526"/>
            <a:ext cx="6025681" cy="3662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E8C096-B70A-4AAF-9CC8-71C58245C9F8}"/>
              </a:ext>
            </a:extLst>
          </p:cNvPr>
          <p:cNvPicPr>
            <a:picLocks noChangeAspect="1"/>
          </p:cNvPicPr>
          <p:nvPr/>
        </p:nvPicPr>
        <p:blipFill>
          <a:blip r:embed="rId6"/>
          <a:stretch>
            <a:fillRect/>
          </a:stretch>
        </p:blipFill>
        <p:spPr>
          <a:xfrm>
            <a:off x="7046912" y="4586737"/>
            <a:ext cx="4438967" cy="853954"/>
          </a:xfrm>
          <a:prstGeom prst="rect">
            <a:avLst/>
          </a:prstGeom>
          <a:effectLst>
            <a:softEdge rad="0"/>
          </a:effectLst>
        </p:spPr>
      </p:pic>
      <p:sp>
        <p:nvSpPr>
          <p:cNvPr id="4" name="TextBox 3">
            <a:extLst>
              <a:ext uri="{FF2B5EF4-FFF2-40B4-BE49-F238E27FC236}">
                <a16:creationId xmlns:a16="http://schemas.microsoft.com/office/drawing/2014/main" id="{AD77B2FE-5A3C-4E7C-AD7B-E24ED13F4B1C}"/>
              </a:ext>
            </a:extLst>
          </p:cNvPr>
          <p:cNvSpPr txBox="1"/>
          <p:nvPr/>
        </p:nvSpPr>
        <p:spPr>
          <a:xfrm>
            <a:off x="6371303" y="5893943"/>
            <a:ext cx="4798142" cy="646331"/>
          </a:xfrm>
          <a:prstGeom prst="rect">
            <a:avLst/>
          </a:prstGeom>
          <a:noFill/>
        </p:spPr>
        <p:txBody>
          <a:bodyPr wrap="square" rtlCol="0">
            <a:spAutoFit/>
          </a:bodyPr>
          <a:lstStyle/>
          <a:p>
            <a:r>
              <a:rPr lang="en-IN" dirty="0"/>
              <a:t>These tables are called probability lookup tables based on training data</a:t>
            </a:r>
          </a:p>
        </p:txBody>
      </p:sp>
      <p:sp>
        <p:nvSpPr>
          <p:cNvPr id="7" name="TextBox 6">
            <a:extLst>
              <a:ext uri="{FF2B5EF4-FFF2-40B4-BE49-F238E27FC236}">
                <a16:creationId xmlns:a16="http://schemas.microsoft.com/office/drawing/2014/main" id="{556E4BAC-E39E-AA80-279E-D3C03C761CE7}"/>
              </a:ext>
            </a:extLst>
          </p:cNvPr>
          <p:cNvSpPr txBox="1"/>
          <p:nvPr/>
        </p:nvSpPr>
        <p:spPr>
          <a:xfrm>
            <a:off x="2182917" y="171450"/>
            <a:ext cx="2544417" cy="261610"/>
          </a:xfrm>
          <a:prstGeom prst="rect">
            <a:avLst/>
          </a:prstGeom>
          <a:noFill/>
        </p:spPr>
        <p:txBody>
          <a:bodyPr wrap="square" rtlCol="0">
            <a:spAutoFit/>
          </a:bodyPr>
          <a:lstStyle/>
          <a:p>
            <a:r>
              <a:rPr lang="en-IN" sz="1050" dirty="0"/>
              <a:t>Probability of sunny given yes</a:t>
            </a:r>
          </a:p>
        </p:txBody>
      </p:sp>
      <p:cxnSp>
        <p:nvCxnSpPr>
          <p:cNvPr id="9" name="Straight Arrow Connector 8">
            <a:extLst>
              <a:ext uri="{FF2B5EF4-FFF2-40B4-BE49-F238E27FC236}">
                <a16:creationId xmlns:a16="http://schemas.microsoft.com/office/drawing/2014/main" id="{A999C9B0-16A1-E605-F3C3-099A52B658C8}"/>
              </a:ext>
            </a:extLst>
          </p:cNvPr>
          <p:cNvCxnSpPr>
            <a:cxnSpLocks/>
          </p:cNvCxnSpPr>
          <p:nvPr/>
        </p:nvCxnSpPr>
        <p:spPr>
          <a:xfrm flipH="1">
            <a:off x="2134204" y="417923"/>
            <a:ext cx="317352" cy="588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7787F3-66DB-4D0A-795B-A6F3EF444DC1}"/>
              </a:ext>
            </a:extLst>
          </p:cNvPr>
          <p:cNvSpPr txBox="1"/>
          <p:nvPr/>
        </p:nvSpPr>
        <p:spPr>
          <a:xfrm>
            <a:off x="2805302" y="944181"/>
            <a:ext cx="759360" cy="900246"/>
          </a:xfrm>
          <a:prstGeom prst="rect">
            <a:avLst/>
          </a:prstGeom>
          <a:noFill/>
        </p:spPr>
        <p:txBody>
          <a:bodyPr wrap="square" rtlCol="0">
            <a:spAutoFit/>
          </a:bodyPr>
          <a:lstStyle/>
          <a:p>
            <a:r>
              <a:rPr lang="en-IN" sz="1050" dirty="0"/>
              <a:t>Probability of sunny given NO</a:t>
            </a:r>
          </a:p>
        </p:txBody>
      </p:sp>
      <p:cxnSp>
        <p:nvCxnSpPr>
          <p:cNvPr id="12" name="Straight Arrow Connector 11">
            <a:extLst>
              <a:ext uri="{FF2B5EF4-FFF2-40B4-BE49-F238E27FC236}">
                <a16:creationId xmlns:a16="http://schemas.microsoft.com/office/drawing/2014/main" id="{F27882DB-CC23-0247-FD42-7B5715225933}"/>
              </a:ext>
            </a:extLst>
          </p:cNvPr>
          <p:cNvCxnSpPr>
            <a:cxnSpLocks/>
          </p:cNvCxnSpPr>
          <p:nvPr/>
        </p:nvCxnSpPr>
        <p:spPr>
          <a:xfrm>
            <a:off x="2716616" y="804335"/>
            <a:ext cx="231743" cy="139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73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B3D2-3EB6-4311-9BED-CB7AC74E74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381F49-1009-45DD-8665-48327456E301}"/>
              </a:ext>
            </a:extLst>
          </p:cNvPr>
          <p:cNvSpPr>
            <a:spLocks noGrp="1"/>
          </p:cNvSpPr>
          <p:nvPr>
            <p:ph idx="1"/>
          </p:nvPr>
        </p:nvSpPr>
        <p:spPr/>
        <p:txBody>
          <a:bodyPr/>
          <a:lstStyle/>
          <a:p>
            <a:pPr algn="l" fontAlgn="base"/>
            <a:r>
              <a:rPr lang="en-US" b="0" i="0" dirty="0">
                <a:solidFill>
                  <a:srgbClr val="40424E"/>
                </a:solidFill>
                <a:effectLst/>
                <a:latin typeface="urw-din"/>
              </a:rPr>
              <a:t>So, in the figure above, we have calculated P(x</a:t>
            </a:r>
            <a:r>
              <a:rPr lang="en-US" b="0" i="0" baseline="-25000" dirty="0">
                <a:solidFill>
                  <a:srgbClr val="40424E"/>
                </a:solidFill>
                <a:effectLst/>
                <a:latin typeface="urw-din"/>
              </a:rPr>
              <a:t>i</a:t>
            </a:r>
            <a:r>
              <a:rPr lang="en-US" b="0" i="0" dirty="0">
                <a:solidFill>
                  <a:srgbClr val="40424E"/>
                </a:solidFill>
                <a:effectLst/>
                <a:latin typeface="urw-din"/>
              </a:rPr>
              <a:t> | </a:t>
            </a:r>
            <a:r>
              <a:rPr lang="en-US" b="0" i="0" dirty="0" err="1">
                <a:solidFill>
                  <a:srgbClr val="40424E"/>
                </a:solidFill>
                <a:effectLst/>
                <a:latin typeface="urw-din"/>
              </a:rPr>
              <a:t>y</a:t>
            </a:r>
            <a:r>
              <a:rPr lang="en-US" b="0" i="0" baseline="-25000" dirty="0" err="1">
                <a:solidFill>
                  <a:srgbClr val="40424E"/>
                </a:solidFill>
                <a:effectLst/>
                <a:latin typeface="urw-din"/>
              </a:rPr>
              <a:t>j</a:t>
            </a:r>
            <a:r>
              <a:rPr lang="en-US" b="0" i="0" dirty="0">
                <a:solidFill>
                  <a:srgbClr val="40424E"/>
                </a:solidFill>
                <a:effectLst/>
                <a:latin typeface="urw-din"/>
              </a:rPr>
              <a:t>) for each x</a:t>
            </a:r>
            <a:r>
              <a:rPr lang="en-US" b="0" i="0" baseline="-25000" dirty="0">
                <a:solidFill>
                  <a:srgbClr val="40424E"/>
                </a:solidFill>
                <a:effectLst/>
                <a:latin typeface="urw-din"/>
              </a:rPr>
              <a:t>i</a:t>
            </a:r>
            <a:r>
              <a:rPr lang="en-US" b="0" i="0" dirty="0">
                <a:solidFill>
                  <a:srgbClr val="40424E"/>
                </a:solidFill>
                <a:effectLst/>
                <a:latin typeface="urw-din"/>
              </a:rPr>
              <a:t> in X and </a:t>
            </a:r>
            <a:r>
              <a:rPr lang="en-US" b="0" i="0" dirty="0" err="1">
                <a:solidFill>
                  <a:srgbClr val="40424E"/>
                </a:solidFill>
                <a:effectLst/>
                <a:latin typeface="urw-din"/>
              </a:rPr>
              <a:t>y</a:t>
            </a:r>
            <a:r>
              <a:rPr lang="en-US" b="0" i="0" baseline="-25000" dirty="0" err="1">
                <a:solidFill>
                  <a:srgbClr val="40424E"/>
                </a:solidFill>
                <a:effectLst/>
                <a:latin typeface="urw-din"/>
              </a:rPr>
              <a:t>j</a:t>
            </a:r>
            <a:r>
              <a:rPr lang="en-US" b="0" i="0" dirty="0">
                <a:solidFill>
                  <a:srgbClr val="40424E"/>
                </a:solidFill>
                <a:effectLst/>
                <a:latin typeface="urw-din"/>
              </a:rPr>
              <a:t> in y manually in the tables 1-4. For example, probability of playing golf given that the temperature is cool, </a:t>
            </a:r>
            <a:r>
              <a:rPr lang="en-US" b="0" i="0" dirty="0" err="1">
                <a:solidFill>
                  <a:srgbClr val="40424E"/>
                </a:solidFill>
                <a:effectLst/>
                <a:latin typeface="urw-din"/>
              </a:rPr>
              <a:t>i.e</a:t>
            </a:r>
            <a:r>
              <a:rPr lang="en-US" b="0" i="0" dirty="0">
                <a:solidFill>
                  <a:srgbClr val="40424E"/>
                </a:solidFill>
                <a:effectLst/>
                <a:latin typeface="urw-din"/>
              </a:rPr>
              <a:t> P(temp. = cool | play golf = Yes) = 3/9.</a:t>
            </a:r>
          </a:p>
          <a:p>
            <a:pPr algn="l" fontAlgn="base"/>
            <a:r>
              <a:rPr lang="en-US" b="0" i="0" dirty="0">
                <a:solidFill>
                  <a:srgbClr val="40424E"/>
                </a:solidFill>
                <a:effectLst/>
                <a:latin typeface="urw-din"/>
              </a:rPr>
              <a:t>Also, we need to find class probabilities (P(y)) which has been calculated in the table 5. For example, P(play golf = Yes) = 9/14.</a:t>
            </a:r>
          </a:p>
          <a:p>
            <a:pPr marL="0" indent="0">
              <a:buNone/>
            </a:pPr>
            <a:endParaRPr lang="en-IN" dirty="0"/>
          </a:p>
        </p:txBody>
      </p:sp>
    </p:spTree>
    <p:extLst>
      <p:ext uri="{BB962C8B-B14F-4D97-AF65-F5344CB8AC3E}">
        <p14:creationId xmlns:p14="http://schemas.microsoft.com/office/powerpoint/2010/main" val="175834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FEA0-558E-49CD-933C-85F1E9AD83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04F5C-5BC6-49A8-BFBA-DD102B1432AE}"/>
              </a:ext>
            </a:extLst>
          </p:cNvPr>
          <p:cNvSpPr>
            <a:spLocks noGrp="1"/>
          </p:cNvSpPr>
          <p:nvPr>
            <p:ph idx="1"/>
          </p:nvPr>
        </p:nvSpPr>
        <p:spPr/>
        <p:txBody>
          <a:bodyPr/>
          <a:lstStyle/>
          <a:p>
            <a:pPr algn="l"/>
            <a:r>
              <a:rPr lang="en-US" b="1" i="0" dirty="0">
                <a:solidFill>
                  <a:srgbClr val="292929"/>
                </a:solidFill>
                <a:effectLst/>
                <a:latin typeface="charter"/>
              </a:rPr>
              <a:t>What does the term ‘Naive’ in ‘Naive Bayes’ mean ?</a:t>
            </a:r>
            <a:endParaRPr lang="en-US" b="0" i="0" dirty="0">
              <a:solidFill>
                <a:srgbClr val="292929"/>
              </a:solidFill>
              <a:effectLst/>
              <a:latin typeface="charter"/>
            </a:endParaRPr>
          </a:p>
          <a:p>
            <a:pPr algn="just"/>
            <a:r>
              <a:rPr lang="en-US" b="0" i="0" dirty="0">
                <a:solidFill>
                  <a:srgbClr val="292929"/>
                </a:solidFill>
                <a:effectLst/>
                <a:latin typeface="charter"/>
              </a:rPr>
              <a:t>The term ‘Naive’ in Naive Bayes comes from the fact that the algorithm considers the features that it is using to make the predictions to be independent of each other, which may not always be the case. </a:t>
            </a:r>
          </a:p>
          <a:p>
            <a:pPr algn="just"/>
            <a:r>
              <a:rPr lang="en-US" b="0" i="1" dirty="0">
                <a:solidFill>
                  <a:srgbClr val="111111"/>
                </a:solidFill>
                <a:effectLst/>
                <a:latin typeface="Helvetica" panose="020B0604020202020204" pitchFamily="34" charset="0"/>
              </a:rPr>
              <a:t>Naive Bayes classifiers</a:t>
            </a:r>
            <a:r>
              <a:rPr lang="en-US" b="0" i="0" dirty="0">
                <a:solidFill>
                  <a:srgbClr val="111111"/>
                </a:solidFill>
                <a:effectLst/>
                <a:latin typeface="Helvetica" panose="020B0604020202020204" pitchFamily="34" charset="0"/>
              </a:rPr>
              <a:t> are linear classifiers that are known for being simple yet very efficient. The probabilistic model of naive Bayes classifiers is based on Bayes’ theorem, and the adjective </a:t>
            </a:r>
            <a:r>
              <a:rPr lang="en-US" b="0" i="1" dirty="0">
                <a:solidFill>
                  <a:srgbClr val="111111"/>
                </a:solidFill>
                <a:effectLst/>
                <a:latin typeface="Helvetica" panose="020B0604020202020204" pitchFamily="34" charset="0"/>
              </a:rPr>
              <a:t>naive</a:t>
            </a:r>
            <a:r>
              <a:rPr lang="en-US" b="0" i="0" dirty="0">
                <a:solidFill>
                  <a:srgbClr val="111111"/>
                </a:solidFill>
                <a:effectLst/>
                <a:latin typeface="Helvetica" panose="020B0604020202020204" pitchFamily="34" charset="0"/>
              </a:rPr>
              <a:t> comes from the assumption that the features in a dataset are mutually independent. In practice, the independence assumption is often violated, but naive Bayes classifiers still tend to perform very well under this unrealistic assumption . Especially for small sample sizes, naive Bayes classifiers can outperform the more powerful alternatives.</a:t>
            </a:r>
            <a:endParaRPr lang="en-US" b="0" i="0" dirty="0">
              <a:solidFill>
                <a:srgbClr val="292929"/>
              </a:solidFill>
              <a:effectLst/>
              <a:latin typeface="charter"/>
            </a:endParaRPr>
          </a:p>
          <a:p>
            <a:endParaRPr lang="en-IN" dirty="0"/>
          </a:p>
        </p:txBody>
      </p:sp>
    </p:spTree>
    <p:extLst>
      <p:ext uri="{BB962C8B-B14F-4D97-AF65-F5344CB8AC3E}">
        <p14:creationId xmlns:p14="http://schemas.microsoft.com/office/powerpoint/2010/main" val="1430657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98BA-568A-4CCA-96E5-BF5B68467A51}"/>
              </a:ext>
            </a:extLst>
          </p:cNvPr>
          <p:cNvSpPr>
            <a:spLocks noGrp="1"/>
          </p:cNvSpPr>
          <p:nvPr>
            <p:ph type="title"/>
          </p:nvPr>
        </p:nvSpPr>
        <p:spPr/>
        <p:txBody>
          <a:bodyPr/>
          <a:lstStyle/>
          <a:p>
            <a:r>
              <a:rPr lang="en-US" dirty="0"/>
              <a:t>										    , </a:t>
            </a:r>
            <a:r>
              <a:rPr lang="en-US" sz="2400" dirty="0"/>
              <a:t>predict if golf will be played or not??</a:t>
            </a:r>
            <a:endParaRPr lang="en-IN" dirty="0"/>
          </a:p>
        </p:txBody>
      </p:sp>
      <p:sp>
        <p:nvSpPr>
          <p:cNvPr id="5" name="Content Placeholder 4">
            <a:extLst>
              <a:ext uri="{FF2B5EF4-FFF2-40B4-BE49-F238E27FC236}">
                <a16:creationId xmlns:a16="http://schemas.microsoft.com/office/drawing/2014/main" id="{1B025401-A41A-4245-A750-B5282808E680}"/>
              </a:ext>
            </a:extLst>
          </p:cNvPr>
          <p:cNvSpPr>
            <a:spLocks noGrp="1"/>
          </p:cNvSpPr>
          <p:nvPr>
            <p:ph idx="1"/>
          </p:nvPr>
        </p:nvSpPr>
        <p:spPr/>
        <p:txBody>
          <a:bodyPr/>
          <a:lstStyle/>
          <a:p>
            <a:pPr marL="0" indent="0">
              <a:buNone/>
            </a:pPr>
            <a:r>
              <a:rPr lang="en-US" b="0" i="0" dirty="0">
                <a:solidFill>
                  <a:srgbClr val="40424E"/>
                </a:solidFill>
                <a:effectLst/>
                <a:latin typeface="urw-din"/>
              </a:rPr>
              <a:t>So, probability of playing golf is given by:</a:t>
            </a:r>
          </a:p>
          <a:p>
            <a:pPr marL="0" indent="0">
              <a:buNone/>
            </a:pPr>
            <a:endParaRPr lang="en-IN" dirty="0"/>
          </a:p>
        </p:txBody>
      </p:sp>
      <p:pic>
        <p:nvPicPr>
          <p:cNvPr id="9" name="Picture 8">
            <a:extLst>
              <a:ext uri="{FF2B5EF4-FFF2-40B4-BE49-F238E27FC236}">
                <a16:creationId xmlns:a16="http://schemas.microsoft.com/office/drawing/2014/main" id="{EA703CC8-9245-4BBA-9B01-E6DEEF513746}"/>
              </a:ext>
            </a:extLst>
          </p:cNvPr>
          <p:cNvPicPr>
            <a:picLocks noChangeAspect="1"/>
          </p:cNvPicPr>
          <p:nvPr/>
        </p:nvPicPr>
        <p:blipFill>
          <a:blip r:embed="rId2"/>
          <a:stretch>
            <a:fillRect/>
          </a:stretch>
        </p:blipFill>
        <p:spPr>
          <a:xfrm>
            <a:off x="2589212" y="694365"/>
            <a:ext cx="5162550" cy="504825"/>
          </a:xfrm>
          <a:prstGeom prst="rect">
            <a:avLst/>
          </a:prstGeom>
        </p:spPr>
      </p:pic>
      <p:pic>
        <p:nvPicPr>
          <p:cNvPr id="11" name="Picture 10">
            <a:extLst>
              <a:ext uri="{FF2B5EF4-FFF2-40B4-BE49-F238E27FC236}">
                <a16:creationId xmlns:a16="http://schemas.microsoft.com/office/drawing/2014/main" id="{4B5CBC7C-6ACE-4565-9B24-37EFC1183B04}"/>
              </a:ext>
            </a:extLst>
          </p:cNvPr>
          <p:cNvPicPr>
            <a:picLocks noChangeAspect="1"/>
          </p:cNvPicPr>
          <p:nvPr/>
        </p:nvPicPr>
        <p:blipFill>
          <a:blip r:embed="rId3"/>
          <a:stretch>
            <a:fillRect/>
          </a:stretch>
        </p:blipFill>
        <p:spPr>
          <a:xfrm>
            <a:off x="421901" y="2409935"/>
            <a:ext cx="11495779" cy="4190013"/>
          </a:xfrm>
          <a:prstGeom prst="rect">
            <a:avLst/>
          </a:prstGeom>
        </p:spPr>
      </p:pic>
      <p:pic>
        <p:nvPicPr>
          <p:cNvPr id="6" name="Picture 5">
            <a:extLst>
              <a:ext uri="{FF2B5EF4-FFF2-40B4-BE49-F238E27FC236}">
                <a16:creationId xmlns:a16="http://schemas.microsoft.com/office/drawing/2014/main" id="{2673017C-F38D-410E-B747-653A0F3C8CFB}"/>
              </a:ext>
            </a:extLst>
          </p:cNvPr>
          <p:cNvPicPr>
            <a:picLocks noChangeAspect="1"/>
          </p:cNvPicPr>
          <p:nvPr/>
        </p:nvPicPr>
        <p:blipFill>
          <a:blip r:embed="rId4"/>
          <a:stretch>
            <a:fillRect/>
          </a:stretch>
        </p:blipFill>
        <p:spPr>
          <a:xfrm>
            <a:off x="8026717" y="1622545"/>
            <a:ext cx="3890963" cy="673090"/>
          </a:xfrm>
          <a:prstGeom prst="rect">
            <a:avLst/>
          </a:prstGeom>
          <a:effectLst>
            <a:softEdge rad="0"/>
          </a:effectLst>
        </p:spPr>
      </p:pic>
    </p:spTree>
    <p:extLst>
      <p:ext uri="{BB962C8B-B14F-4D97-AF65-F5344CB8AC3E}">
        <p14:creationId xmlns:p14="http://schemas.microsoft.com/office/powerpoint/2010/main" val="317355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7648-3AE5-49AB-BA55-28CB66447C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930D767-9C79-4FA6-95F5-F4519A96CEBF}"/>
              </a:ext>
            </a:extLst>
          </p:cNvPr>
          <p:cNvPicPr>
            <a:picLocks noGrp="1" noChangeAspect="1"/>
          </p:cNvPicPr>
          <p:nvPr>
            <p:ph idx="1"/>
          </p:nvPr>
        </p:nvPicPr>
        <p:blipFill>
          <a:blip r:embed="rId2"/>
          <a:stretch>
            <a:fillRect/>
          </a:stretch>
        </p:blipFill>
        <p:spPr>
          <a:xfrm>
            <a:off x="281731" y="2214881"/>
            <a:ext cx="10755522" cy="4338319"/>
          </a:xfrm>
        </p:spPr>
      </p:pic>
      <p:pic>
        <p:nvPicPr>
          <p:cNvPr id="4" name="Picture 3">
            <a:extLst>
              <a:ext uri="{FF2B5EF4-FFF2-40B4-BE49-F238E27FC236}">
                <a16:creationId xmlns:a16="http://schemas.microsoft.com/office/drawing/2014/main" id="{4B5EEBF8-A6D3-4846-BFC4-F167FDB2B997}"/>
              </a:ext>
            </a:extLst>
          </p:cNvPr>
          <p:cNvPicPr>
            <a:picLocks noChangeAspect="1"/>
          </p:cNvPicPr>
          <p:nvPr/>
        </p:nvPicPr>
        <p:blipFill>
          <a:blip r:embed="rId3"/>
          <a:stretch>
            <a:fillRect/>
          </a:stretch>
        </p:blipFill>
        <p:spPr>
          <a:xfrm>
            <a:off x="6339841" y="175380"/>
            <a:ext cx="4697412" cy="5340558"/>
          </a:xfrm>
          <a:prstGeom prst="rect">
            <a:avLst/>
          </a:prstGeom>
        </p:spPr>
      </p:pic>
      <p:pic>
        <p:nvPicPr>
          <p:cNvPr id="6" name="Picture 5">
            <a:extLst>
              <a:ext uri="{FF2B5EF4-FFF2-40B4-BE49-F238E27FC236}">
                <a16:creationId xmlns:a16="http://schemas.microsoft.com/office/drawing/2014/main" id="{2A5865DD-E59C-4029-AA25-981F379FC8E9}"/>
              </a:ext>
            </a:extLst>
          </p:cNvPr>
          <p:cNvPicPr>
            <a:picLocks noChangeAspect="1"/>
          </p:cNvPicPr>
          <p:nvPr/>
        </p:nvPicPr>
        <p:blipFill>
          <a:blip r:embed="rId4"/>
          <a:stretch>
            <a:fillRect/>
          </a:stretch>
        </p:blipFill>
        <p:spPr>
          <a:xfrm>
            <a:off x="496942" y="1555115"/>
            <a:ext cx="5162550" cy="504825"/>
          </a:xfrm>
          <a:prstGeom prst="rect">
            <a:avLst/>
          </a:prstGeom>
        </p:spPr>
      </p:pic>
    </p:spTree>
    <p:extLst>
      <p:ext uri="{BB962C8B-B14F-4D97-AF65-F5344CB8AC3E}">
        <p14:creationId xmlns:p14="http://schemas.microsoft.com/office/powerpoint/2010/main" val="418103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E6DB-4D06-45C8-8DC3-41DD4AAE389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C9ECEF8-E015-486E-8BE7-8C1AAD7A418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2000"/>
                    </a14:imgEffect>
                  </a14:imgLayer>
                </a14:imgProps>
              </a:ext>
            </a:extLst>
          </a:blip>
          <a:stretch>
            <a:fillRect/>
          </a:stretch>
        </p:blipFill>
        <p:spPr>
          <a:xfrm>
            <a:off x="1699209" y="2027274"/>
            <a:ext cx="9805403" cy="4405423"/>
          </a:xfrm>
        </p:spPr>
      </p:pic>
    </p:spTree>
    <p:extLst>
      <p:ext uri="{BB962C8B-B14F-4D97-AF65-F5344CB8AC3E}">
        <p14:creationId xmlns:p14="http://schemas.microsoft.com/office/powerpoint/2010/main" val="172602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7B73-646E-15FD-CE58-0D8A33BE7A57}"/>
              </a:ext>
            </a:extLst>
          </p:cNvPr>
          <p:cNvSpPr>
            <a:spLocks noGrp="1"/>
          </p:cNvSpPr>
          <p:nvPr>
            <p:ph type="title"/>
          </p:nvPr>
        </p:nvSpPr>
        <p:spPr/>
        <p:txBody>
          <a:bodyPr/>
          <a:lstStyle/>
          <a:p>
            <a:r>
              <a:rPr lang="en-IN" dirty="0"/>
              <a:t>Laplace Estimate</a:t>
            </a:r>
          </a:p>
        </p:txBody>
      </p:sp>
      <p:sp>
        <p:nvSpPr>
          <p:cNvPr id="3" name="Content Placeholder 2">
            <a:extLst>
              <a:ext uri="{FF2B5EF4-FFF2-40B4-BE49-F238E27FC236}">
                <a16:creationId xmlns:a16="http://schemas.microsoft.com/office/drawing/2014/main" id="{7BAFD630-62C2-2F3E-B83F-F94525478507}"/>
              </a:ext>
            </a:extLst>
          </p:cNvPr>
          <p:cNvSpPr>
            <a:spLocks noGrp="1"/>
          </p:cNvSpPr>
          <p:nvPr>
            <p:ph idx="1"/>
          </p:nvPr>
        </p:nvSpPr>
        <p:spPr/>
        <p:txBody>
          <a:bodyPr/>
          <a:lstStyle/>
          <a:p>
            <a:r>
              <a:rPr lang="en-IN" dirty="0"/>
              <a:t>When  the probability for attribute type is 0, overall result is zero. Therefore contribution by other attributes gets wasted.</a:t>
            </a:r>
          </a:p>
          <a:p>
            <a:r>
              <a:rPr lang="en-IN" dirty="0"/>
              <a:t>To overcome this we use smoothing operation i.e. </a:t>
            </a:r>
            <a:r>
              <a:rPr lang="en-IN" dirty="0" err="1"/>
              <a:t>laplace</a:t>
            </a:r>
            <a:r>
              <a:rPr lang="en-IN" dirty="0"/>
              <a:t> Estimate to avoid zero probability.</a:t>
            </a:r>
          </a:p>
        </p:txBody>
      </p:sp>
      <p:sp>
        <p:nvSpPr>
          <p:cNvPr id="5" name="TextBox 4">
            <a:extLst>
              <a:ext uri="{FF2B5EF4-FFF2-40B4-BE49-F238E27FC236}">
                <a16:creationId xmlns:a16="http://schemas.microsoft.com/office/drawing/2014/main" id="{2D526339-9DB2-06C5-53CD-0FFB408A261A}"/>
              </a:ext>
            </a:extLst>
          </p:cNvPr>
          <p:cNvSpPr txBox="1"/>
          <p:nvPr/>
        </p:nvSpPr>
        <p:spPr>
          <a:xfrm>
            <a:off x="2899396" y="4440872"/>
            <a:ext cx="6096000" cy="1754326"/>
          </a:xfrm>
          <a:prstGeom prst="rect">
            <a:avLst/>
          </a:prstGeom>
          <a:noFill/>
        </p:spPr>
        <p:txBody>
          <a:bodyPr wrap="square">
            <a:spAutoFit/>
          </a:bodyPr>
          <a:lstStyle/>
          <a:p>
            <a:r>
              <a:rPr lang="en-IN" dirty="0"/>
              <a:t>Solve the numerical</a:t>
            </a:r>
          </a:p>
          <a:p>
            <a:r>
              <a:rPr lang="en-IN" dirty="0">
                <a:hlinkClick r:id="rId2"/>
              </a:rPr>
              <a:t>https://www.youtube.com/watch?v=SHdBunw7Fok</a:t>
            </a:r>
            <a:endParaRPr lang="en-IN" dirty="0"/>
          </a:p>
          <a:p>
            <a:endParaRPr lang="en-IN" dirty="0"/>
          </a:p>
          <a:p>
            <a:r>
              <a:rPr lang="en-US" dirty="0">
                <a:hlinkClick r:id="rId3"/>
              </a:rPr>
              <a:t>Laplace smoothing | Laplace Correction | Zero Probability in Naive Bayes Classifier by Mahesh </a:t>
            </a:r>
            <a:r>
              <a:rPr lang="en-US" dirty="0" err="1">
                <a:hlinkClick r:id="rId3"/>
              </a:rPr>
              <a:t>Huddar</a:t>
            </a:r>
            <a:r>
              <a:rPr lang="en-US" dirty="0">
                <a:hlinkClick r:id="rId3"/>
              </a:rPr>
              <a:t> (youtube.com)</a:t>
            </a:r>
            <a:endParaRPr lang="en-IN" dirty="0"/>
          </a:p>
        </p:txBody>
      </p:sp>
    </p:spTree>
    <p:extLst>
      <p:ext uri="{BB962C8B-B14F-4D97-AF65-F5344CB8AC3E}">
        <p14:creationId xmlns:p14="http://schemas.microsoft.com/office/powerpoint/2010/main" val="2705052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1A93FD6-AA76-5930-BCEA-C84C5F2F1953}"/>
              </a:ext>
            </a:extLst>
          </p:cNvPr>
          <p:cNvSpPr/>
          <p:nvPr/>
        </p:nvSpPr>
        <p:spPr>
          <a:xfrm>
            <a:off x="5071730" y="1318437"/>
            <a:ext cx="350875" cy="31897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A03162A5-F0B6-55C4-6625-BFDFCED4E459}"/>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D2A61012-E0E0-432F-0DB6-1B6F675623A6}"/>
              </a:ext>
            </a:extLst>
          </p:cNvPr>
          <p:cNvPicPr>
            <a:picLocks noGrp="1" noChangeAspect="1"/>
          </p:cNvPicPr>
          <p:nvPr>
            <p:ph idx="1"/>
          </p:nvPr>
        </p:nvPicPr>
        <p:blipFill>
          <a:blip r:embed="rId2"/>
          <a:stretch>
            <a:fillRect/>
          </a:stretch>
        </p:blipFill>
        <p:spPr>
          <a:xfrm>
            <a:off x="3083442" y="363798"/>
            <a:ext cx="5594261" cy="6356126"/>
          </a:xfrm>
          <a:prstGeom prst="rect">
            <a:avLst/>
          </a:prstGeom>
        </p:spPr>
      </p:pic>
      <p:cxnSp>
        <p:nvCxnSpPr>
          <p:cNvPr id="7" name="Straight Connector 6">
            <a:extLst>
              <a:ext uri="{FF2B5EF4-FFF2-40B4-BE49-F238E27FC236}">
                <a16:creationId xmlns:a16="http://schemas.microsoft.com/office/drawing/2014/main" id="{DEB7E63B-3742-4F11-6430-9B15E28B9BF1}"/>
              </a:ext>
            </a:extLst>
          </p:cNvPr>
          <p:cNvCxnSpPr/>
          <p:nvPr/>
        </p:nvCxnSpPr>
        <p:spPr>
          <a:xfrm flipV="1">
            <a:off x="5370210" y="1222024"/>
            <a:ext cx="574158" cy="318977"/>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549B6E-A19D-CB6E-DE1C-30D17481B099}"/>
              </a:ext>
            </a:extLst>
          </p:cNvPr>
          <p:cNvSpPr txBox="1"/>
          <p:nvPr/>
        </p:nvSpPr>
        <p:spPr>
          <a:xfrm>
            <a:off x="5561045" y="1436914"/>
            <a:ext cx="681803" cy="784830"/>
          </a:xfrm>
          <a:prstGeom prst="rect">
            <a:avLst/>
          </a:prstGeom>
          <a:noFill/>
        </p:spPr>
        <p:txBody>
          <a:bodyPr wrap="square" rtlCol="0">
            <a:spAutoFit/>
          </a:bodyPr>
          <a:lstStyle/>
          <a:p>
            <a:r>
              <a:rPr lang="en-IN" sz="900" dirty="0"/>
              <a:t>the probability for attribute type is 0</a:t>
            </a:r>
            <a:endParaRPr lang="en-US" sz="900" dirty="0"/>
          </a:p>
        </p:txBody>
      </p:sp>
    </p:spTree>
    <p:extLst>
      <p:ext uri="{BB962C8B-B14F-4D97-AF65-F5344CB8AC3E}">
        <p14:creationId xmlns:p14="http://schemas.microsoft.com/office/powerpoint/2010/main" val="1422715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4BEB-6A80-AF00-0BC3-2558EA5FF2F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EDCAC55-EFE3-3C28-475F-260B7FF28C7C}"/>
              </a:ext>
            </a:extLst>
          </p:cNvPr>
          <p:cNvPicPr>
            <a:picLocks noGrp="1" noChangeAspect="1"/>
          </p:cNvPicPr>
          <p:nvPr>
            <p:ph idx="1"/>
          </p:nvPr>
        </p:nvPicPr>
        <p:blipFill>
          <a:blip r:embed="rId2"/>
          <a:stretch>
            <a:fillRect/>
          </a:stretch>
        </p:blipFill>
        <p:spPr>
          <a:xfrm>
            <a:off x="2592925" y="2182238"/>
            <a:ext cx="8246902" cy="3778250"/>
          </a:xfrm>
        </p:spPr>
      </p:pic>
    </p:spTree>
    <p:extLst>
      <p:ext uri="{BB962C8B-B14F-4D97-AF65-F5344CB8AC3E}">
        <p14:creationId xmlns:p14="http://schemas.microsoft.com/office/powerpoint/2010/main" val="1591492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03E8-4752-542C-3DB2-F77FC1B07DC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1ECE95C-9FDD-2B47-8E06-7E8ECF076985}"/>
              </a:ext>
            </a:extLst>
          </p:cNvPr>
          <p:cNvPicPr>
            <a:picLocks noGrp="1" noChangeAspect="1"/>
          </p:cNvPicPr>
          <p:nvPr>
            <p:ph idx="1"/>
          </p:nvPr>
        </p:nvPicPr>
        <p:blipFill>
          <a:blip r:embed="rId2"/>
          <a:stretch>
            <a:fillRect/>
          </a:stretch>
        </p:blipFill>
        <p:spPr>
          <a:xfrm>
            <a:off x="3499044" y="2133600"/>
            <a:ext cx="7095738" cy="3778250"/>
          </a:xfrm>
        </p:spPr>
      </p:pic>
    </p:spTree>
    <p:extLst>
      <p:ext uri="{BB962C8B-B14F-4D97-AF65-F5344CB8AC3E}">
        <p14:creationId xmlns:p14="http://schemas.microsoft.com/office/powerpoint/2010/main" val="956682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8992-F251-4F68-51C0-BF953CB52AE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8118A9-F9F5-57DA-1B4B-DF53A67A7BE3}"/>
              </a:ext>
            </a:extLst>
          </p:cNvPr>
          <p:cNvPicPr>
            <a:picLocks noGrp="1" noChangeAspect="1"/>
          </p:cNvPicPr>
          <p:nvPr>
            <p:ph idx="1"/>
          </p:nvPr>
        </p:nvPicPr>
        <p:blipFill>
          <a:blip r:embed="rId2"/>
          <a:stretch>
            <a:fillRect/>
          </a:stretch>
        </p:blipFill>
        <p:spPr>
          <a:xfrm>
            <a:off x="3329499" y="2133600"/>
            <a:ext cx="7434827" cy="3778250"/>
          </a:xfrm>
        </p:spPr>
      </p:pic>
    </p:spTree>
    <p:extLst>
      <p:ext uri="{BB962C8B-B14F-4D97-AF65-F5344CB8AC3E}">
        <p14:creationId xmlns:p14="http://schemas.microsoft.com/office/powerpoint/2010/main" val="19883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B5F7-93C6-10E6-4667-5C6A296243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FE3B927-F227-5538-0E38-4FEA3D4F6361}"/>
              </a:ext>
            </a:extLst>
          </p:cNvPr>
          <p:cNvPicPr>
            <a:picLocks noGrp="1" noChangeAspect="1"/>
          </p:cNvPicPr>
          <p:nvPr>
            <p:ph idx="1"/>
          </p:nvPr>
        </p:nvPicPr>
        <p:blipFill>
          <a:blip r:embed="rId2"/>
          <a:stretch>
            <a:fillRect/>
          </a:stretch>
        </p:blipFill>
        <p:spPr>
          <a:xfrm>
            <a:off x="3406510" y="2133600"/>
            <a:ext cx="7280806" cy="3778250"/>
          </a:xfrm>
        </p:spPr>
      </p:pic>
    </p:spTree>
    <p:extLst>
      <p:ext uri="{BB962C8B-B14F-4D97-AF65-F5344CB8AC3E}">
        <p14:creationId xmlns:p14="http://schemas.microsoft.com/office/powerpoint/2010/main" val="2048613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5D30-E8CC-44A8-71CE-31ECD26BABCE}"/>
              </a:ext>
            </a:extLst>
          </p:cNvPr>
          <p:cNvSpPr>
            <a:spLocks noGrp="1"/>
          </p:cNvSpPr>
          <p:nvPr>
            <p:ph type="title"/>
          </p:nvPr>
        </p:nvSpPr>
        <p:spPr/>
        <p:txBody>
          <a:bodyPr/>
          <a:lstStyle/>
          <a:p>
            <a:r>
              <a:rPr lang="en-US" dirty="0"/>
              <a:t>Laplace Estimation</a:t>
            </a:r>
          </a:p>
        </p:txBody>
      </p:sp>
      <p:pic>
        <p:nvPicPr>
          <p:cNvPr id="5" name="Content Placeholder 4">
            <a:extLst>
              <a:ext uri="{FF2B5EF4-FFF2-40B4-BE49-F238E27FC236}">
                <a16:creationId xmlns:a16="http://schemas.microsoft.com/office/drawing/2014/main" id="{BA2A0295-A88B-783F-73C0-B287D363423C}"/>
              </a:ext>
            </a:extLst>
          </p:cNvPr>
          <p:cNvPicPr>
            <a:picLocks noGrp="1" noChangeAspect="1"/>
          </p:cNvPicPr>
          <p:nvPr>
            <p:ph idx="1"/>
          </p:nvPr>
        </p:nvPicPr>
        <p:blipFill>
          <a:blip r:embed="rId2"/>
          <a:stretch>
            <a:fillRect/>
          </a:stretch>
        </p:blipFill>
        <p:spPr>
          <a:xfrm>
            <a:off x="2444322" y="1735665"/>
            <a:ext cx="8512278" cy="3619814"/>
          </a:xfrm>
        </p:spPr>
      </p:pic>
      <p:sp>
        <p:nvSpPr>
          <p:cNvPr id="6" name="TextBox 5">
            <a:extLst>
              <a:ext uri="{FF2B5EF4-FFF2-40B4-BE49-F238E27FC236}">
                <a16:creationId xmlns:a16="http://schemas.microsoft.com/office/drawing/2014/main" id="{5D8F96B5-BC2E-BF9C-FB71-F937F4198E94}"/>
              </a:ext>
            </a:extLst>
          </p:cNvPr>
          <p:cNvSpPr txBox="1"/>
          <p:nvPr/>
        </p:nvSpPr>
        <p:spPr>
          <a:xfrm>
            <a:off x="6592527" y="2071299"/>
            <a:ext cx="1843549" cy="646331"/>
          </a:xfrm>
          <a:prstGeom prst="rect">
            <a:avLst/>
          </a:prstGeom>
          <a:noFill/>
        </p:spPr>
        <p:txBody>
          <a:bodyPr wrap="square" rtlCol="0">
            <a:spAutoFit/>
          </a:bodyPr>
          <a:lstStyle/>
          <a:p>
            <a:r>
              <a:rPr lang="en-US" sz="1200" dirty="0"/>
              <a:t>Count:  c(</a:t>
            </a:r>
            <a:r>
              <a:rPr lang="en-US" sz="1200" dirty="0" err="1"/>
              <a:t>x,y</a:t>
            </a:r>
            <a:r>
              <a:rPr lang="en-US" sz="1200" dirty="0"/>
              <a:t>) the number of times x appear in y examples </a:t>
            </a:r>
          </a:p>
        </p:txBody>
      </p:sp>
      <p:sp>
        <p:nvSpPr>
          <p:cNvPr id="8" name="TextBox 7">
            <a:extLst>
              <a:ext uri="{FF2B5EF4-FFF2-40B4-BE49-F238E27FC236}">
                <a16:creationId xmlns:a16="http://schemas.microsoft.com/office/drawing/2014/main" id="{AFBBCCFD-56B7-DC93-DBF1-3B97D7BAD272}"/>
              </a:ext>
            </a:extLst>
          </p:cNvPr>
          <p:cNvSpPr txBox="1"/>
          <p:nvPr/>
        </p:nvSpPr>
        <p:spPr>
          <a:xfrm>
            <a:off x="8436076" y="2864876"/>
            <a:ext cx="2763572" cy="276999"/>
          </a:xfrm>
          <a:prstGeom prst="rect">
            <a:avLst/>
          </a:prstGeom>
          <a:noFill/>
        </p:spPr>
        <p:txBody>
          <a:bodyPr wrap="square" rtlCol="0">
            <a:spAutoFit/>
          </a:bodyPr>
          <a:lstStyle/>
          <a:p>
            <a:r>
              <a:rPr lang="en-US" sz="1200" dirty="0"/>
              <a:t>Smoothing parameter </a:t>
            </a:r>
          </a:p>
        </p:txBody>
      </p:sp>
      <p:sp>
        <p:nvSpPr>
          <p:cNvPr id="9" name="TextBox 8">
            <a:extLst>
              <a:ext uri="{FF2B5EF4-FFF2-40B4-BE49-F238E27FC236}">
                <a16:creationId xmlns:a16="http://schemas.microsoft.com/office/drawing/2014/main" id="{2F806F2C-4B90-1833-A8DA-03E0658E367B}"/>
              </a:ext>
            </a:extLst>
          </p:cNvPr>
          <p:cNvSpPr txBox="1"/>
          <p:nvPr/>
        </p:nvSpPr>
        <p:spPr>
          <a:xfrm>
            <a:off x="5975200" y="3716126"/>
            <a:ext cx="2763572" cy="276999"/>
          </a:xfrm>
          <a:prstGeom prst="rect">
            <a:avLst/>
          </a:prstGeom>
          <a:noFill/>
        </p:spPr>
        <p:txBody>
          <a:bodyPr wrap="square" rtlCol="0">
            <a:spAutoFit/>
          </a:bodyPr>
          <a:lstStyle/>
          <a:p>
            <a:r>
              <a:rPr lang="en-US" sz="1200" dirty="0"/>
              <a:t>Number of y examples</a:t>
            </a:r>
          </a:p>
        </p:txBody>
      </p:sp>
      <p:pic>
        <p:nvPicPr>
          <p:cNvPr id="11" name="Picture 10">
            <a:extLst>
              <a:ext uri="{FF2B5EF4-FFF2-40B4-BE49-F238E27FC236}">
                <a16:creationId xmlns:a16="http://schemas.microsoft.com/office/drawing/2014/main" id="{8924565D-FD47-0AED-F14A-FDCA9EBF9613}"/>
              </a:ext>
            </a:extLst>
          </p:cNvPr>
          <p:cNvPicPr>
            <a:picLocks noChangeAspect="1"/>
          </p:cNvPicPr>
          <p:nvPr/>
        </p:nvPicPr>
        <p:blipFill>
          <a:blip r:embed="rId3"/>
          <a:stretch>
            <a:fillRect/>
          </a:stretch>
        </p:blipFill>
        <p:spPr>
          <a:xfrm>
            <a:off x="2741528" y="5355479"/>
            <a:ext cx="8215072" cy="1341236"/>
          </a:xfrm>
          <a:prstGeom prst="rect">
            <a:avLst/>
          </a:prstGeom>
        </p:spPr>
      </p:pic>
    </p:spTree>
    <p:extLst>
      <p:ext uri="{BB962C8B-B14F-4D97-AF65-F5344CB8AC3E}">
        <p14:creationId xmlns:p14="http://schemas.microsoft.com/office/powerpoint/2010/main" val="99660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E810-84EA-48A6-B8E2-7364FEF306E8}"/>
              </a:ext>
            </a:extLst>
          </p:cNvPr>
          <p:cNvSpPr>
            <a:spLocks noGrp="1"/>
          </p:cNvSpPr>
          <p:nvPr>
            <p:ph type="title"/>
          </p:nvPr>
        </p:nvSpPr>
        <p:spPr/>
        <p:txBody>
          <a:bodyPr/>
          <a:lstStyle/>
          <a:p>
            <a:r>
              <a:rPr lang="en-IN" b="1" i="0" dirty="0">
                <a:effectLst/>
                <a:latin typeface="Poppins"/>
              </a:rPr>
              <a:t>Naive Bayes Classification</a:t>
            </a:r>
            <a:br>
              <a:rPr lang="en-IN" b="1" i="0" dirty="0">
                <a:effectLst/>
                <a:latin typeface="Poppins"/>
              </a:rPr>
            </a:br>
            <a:endParaRPr lang="en-IN" dirty="0"/>
          </a:p>
        </p:txBody>
      </p:sp>
      <p:sp>
        <p:nvSpPr>
          <p:cNvPr id="3" name="Content Placeholder 2">
            <a:extLst>
              <a:ext uri="{FF2B5EF4-FFF2-40B4-BE49-F238E27FC236}">
                <a16:creationId xmlns:a16="http://schemas.microsoft.com/office/drawing/2014/main" id="{BDE3C0F7-07E0-4AB9-BC96-A7E76202CB72}"/>
              </a:ext>
            </a:extLst>
          </p:cNvPr>
          <p:cNvSpPr>
            <a:spLocks noGrp="1"/>
          </p:cNvSpPr>
          <p:nvPr>
            <p:ph idx="1"/>
          </p:nvPr>
        </p:nvSpPr>
        <p:spPr>
          <a:xfrm>
            <a:off x="2589212" y="1540189"/>
            <a:ext cx="8915400" cy="3777622"/>
          </a:xfrm>
        </p:spPr>
        <p:txBody>
          <a:bodyPr>
            <a:normAutofit/>
          </a:bodyPr>
          <a:lstStyle/>
          <a:p>
            <a:pPr algn="just" fontAlgn="base"/>
            <a:r>
              <a:rPr lang="en-US" b="0" i="0" dirty="0">
                <a:solidFill>
                  <a:srgbClr val="54595F"/>
                </a:solidFill>
                <a:effectLst/>
                <a:latin typeface="Open Sans" panose="020B0606030504020204" pitchFamily="34" charset="0"/>
              </a:rPr>
              <a:t>Naive Bayes is one of the </a:t>
            </a:r>
            <a:r>
              <a:rPr lang="en-US" b="0" i="0" dirty="0">
                <a:solidFill>
                  <a:srgbClr val="FF0000"/>
                </a:solidFill>
                <a:effectLst/>
                <a:latin typeface="Open Sans" panose="020B0606030504020204" pitchFamily="34" charset="0"/>
              </a:rPr>
              <a:t>supervised Machine Learning algorithms </a:t>
            </a:r>
            <a:r>
              <a:rPr lang="en-US" b="0" i="0" dirty="0">
                <a:solidFill>
                  <a:srgbClr val="54595F"/>
                </a:solidFill>
                <a:effectLst/>
                <a:latin typeface="Open Sans" panose="020B0606030504020204" pitchFamily="34" charset="0"/>
              </a:rPr>
              <a:t>used for classification problems.  This algorithm is based on one of the popular theorems from the probability called </a:t>
            </a:r>
            <a:r>
              <a:rPr lang="en-US" b="0" i="0" dirty="0">
                <a:solidFill>
                  <a:srgbClr val="FF0000"/>
                </a:solidFill>
                <a:effectLst/>
                <a:latin typeface="Open Sans" panose="020B0606030504020204" pitchFamily="34" charset="0"/>
              </a:rPr>
              <a:t>Bayes theorem</a:t>
            </a:r>
            <a:r>
              <a:rPr lang="en-US" b="0" i="0" dirty="0">
                <a:solidFill>
                  <a:srgbClr val="54595F"/>
                </a:solidFill>
                <a:effectLst/>
                <a:latin typeface="Open Sans" panose="020B0606030504020204" pitchFamily="34" charset="0"/>
              </a:rPr>
              <a:t>. Naive Bayes is used for the </a:t>
            </a:r>
            <a:r>
              <a:rPr lang="en-US" b="0" i="0" dirty="0">
                <a:solidFill>
                  <a:srgbClr val="FF0000"/>
                </a:solidFill>
                <a:effectLst/>
                <a:latin typeface="Open Sans" panose="020B0606030504020204" pitchFamily="34" charset="0"/>
              </a:rPr>
              <a:t>binary as well as multiclass classification problem</a:t>
            </a:r>
            <a:r>
              <a:rPr lang="en-US" b="0" i="0" dirty="0">
                <a:solidFill>
                  <a:srgbClr val="54595F"/>
                </a:solidFill>
                <a:effectLst/>
                <a:latin typeface="Open Sans" panose="020B0606030504020204" pitchFamily="34" charset="0"/>
              </a:rPr>
              <a:t> especially in the field of NLP like document classification, disease diagnosis and so on.</a:t>
            </a:r>
          </a:p>
          <a:p>
            <a:pPr marL="0" indent="0">
              <a:buNone/>
            </a:pPr>
            <a:endParaRPr lang="en-IN" dirty="0"/>
          </a:p>
        </p:txBody>
      </p:sp>
    </p:spTree>
    <p:extLst>
      <p:ext uri="{BB962C8B-B14F-4D97-AF65-F5344CB8AC3E}">
        <p14:creationId xmlns:p14="http://schemas.microsoft.com/office/powerpoint/2010/main" val="2925618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A14F-B209-61A2-0E05-F362944902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611BDE4-3F1E-877D-BBF3-FB67B8831EC9}"/>
              </a:ext>
            </a:extLst>
          </p:cNvPr>
          <p:cNvPicPr>
            <a:picLocks noGrp="1" noChangeAspect="1"/>
          </p:cNvPicPr>
          <p:nvPr>
            <p:ph idx="1"/>
          </p:nvPr>
        </p:nvPicPr>
        <p:blipFill>
          <a:blip r:embed="rId2"/>
          <a:stretch>
            <a:fillRect/>
          </a:stretch>
        </p:blipFill>
        <p:spPr>
          <a:xfrm>
            <a:off x="2912704" y="2948212"/>
            <a:ext cx="8268417" cy="2149026"/>
          </a:xfrm>
        </p:spPr>
      </p:pic>
    </p:spTree>
    <p:extLst>
      <p:ext uri="{BB962C8B-B14F-4D97-AF65-F5344CB8AC3E}">
        <p14:creationId xmlns:p14="http://schemas.microsoft.com/office/powerpoint/2010/main" val="578320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EDC3-EA3B-4ED2-0E2E-C45F5A160561}"/>
              </a:ext>
            </a:extLst>
          </p:cNvPr>
          <p:cNvSpPr>
            <a:spLocks noGrp="1"/>
          </p:cNvSpPr>
          <p:nvPr>
            <p:ph type="title"/>
          </p:nvPr>
        </p:nvSpPr>
        <p:spPr/>
        <p:txBody>
          <a:bodyPr/>
          <a:lstStyle/>
          <a:p>
            <a:r>
              <a:rPr lang="en-IN" b="1" i="0" dirty="0">
                <a:solidFill>
                  <a:srgbClr val="1375B0"/>
                </a:solidFill>
                <a:effectLst/>
                <a:latin typeface="Nunito Sans" pitchFamily="2" charset="0"/>
              </a:rPr>
              <a:t>Advantages:</a:t>
            </a:r>
            <a:br>
              <a:rPr lang="en-IN" b="1" i="0" dirty="0">
                <a:solidFill>
                  <a:srgbClr val="1375B0"/>
                </a:solidFill>
                <a:effectLst/>
                <a:latin typeface="Nunito Sans" pitchFamily="2" charset="0"/>
              </a:rPr>
            </a:br>
            <a:endParaRPr lang="en-IN" dirty="0"/>
          </a:p>
        </p:txBody>
      </p:sp>
      <p:sp>
        <p:nvSpPr>
          <p:cNvPr id="3" name="Content Placeholder 2">
            <a:extLst>
              <a:ext uri="{FF2B5EF4-FFF2-40B4-BE49-F238E27FC236}">
                <a16:creationId xmlns:a16="http://schemas.microsoft.com/office/drawing/2014/main" id="{8C800E2C-72BD-88C8-7B3A-01C6A987EAD2}"/>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4D5968"/>
                </a:solidFill>
                <a:effectLst/>
                <a:latin typeface="Nunito Sans" pitchFamily="2" charset="0"/>
              </a:rPr>
              <a:t>Easy to implement.</a:t>
            </a:r>
          </a:p>
          <a:p>
            <a:pPr algn="l">
              <a:buFont typeface="Arial" panose="020B0604020202020204" pitchFamily="34" charset="0"/>
              <a:buChar char="•"/>
            </a:pPr>
            <a:r>
              <a:rPr lang="en-US" b="0" i="0" dirty="0">
                <a:solidFill>
                  <a:srgbClr val="4D5968"/>
                </a:solidFill>
                <a:effectLst/>
                <a:latin typeface="Nunito Sans" pitchFamily="2" charset="0"/>
              </a:rPr>
              <a:t>Fast</a:t>
            </a:r>
          </a:p>
          <a:p>
            <a:pPr algn="l">
              <a:buFont typeface="Arial" panose="020B0604020202020204" pitchFamily="34" charset="0"/>
              <a:buChar char="•"/>
            </a:pPr>
            <a:r>
              <a:rPr lang="en-US" b="0" i="0" dirty="0">
                <a:solidFill>
                  <a:srgbClr val="4D5968"/>
                </a:solidFill>
                <a:effectLst/>
                <a:latin typeface="Nunito Sans" pitchFamily="2" charset="0"/>
              </a:rPr>
              <a:t>If the independence assumption holds, then it works more efficiently than other algorithms.</a:t>
            </a:r>
          </a:p>
          <a:p>
            <a:pPr algn="l">
              <a:buFont typeface="Arial" panose="020B0604020202020204" pitchFamily="34" charset="0"/>
              <a:buChar char="•"/>
            </a:pPr>
            <a:r>
              <a:rPr lang="en-US" b="0" i="0" dirty="0">
                <a:solidFill>
                  <a:srgbClr val="4D5968"/>
                </a:solidFill>
                <a:effectLst/>
                <a:latin typeface="Nunito Sans" pitchFamily="2" charset="0"/>
              </a:rPr>
              <a:t>It requires less training data.</a:t>
            </a:r>
          </a:p>
          <a:p>
            <a:pPr algn="l">
              <a:buFont typeface="Arial" panose="020B0604020202020204" pitchFamily="34" charset="0"/>
              <a:buChar char="•"/>
            </a:pPr>
            <a:r>
              <a:rPr lang="en-US" b="0" i="0" dirty="0">
                <a:solidFill>
                  <a:srgbClr val="4D5968"/>
                </a:solidFill>
                <a:effectLst/>
                <a:latin typeface="Nunito Sans" pitchFamily="2" charset="0"/>
              </a:rPr>
              <a:t>It is highly scalable.</a:t>
            </a:r>
          </a:p>
          <a:p>
            <a:pPr algn="l">
              <a:buFont typeface="Arial" panose="020B0604020202020204" pitchFamily="34" charset="0"/>
              <a:buChar char="•"/>
            </a:pPr>
            <a:r>
              <a:rPr lang="en-US" b="0" i="0" dirty="0">
                <a:solidFill>
                  <a:srgbClr val="4D5968"/>
                </a:solidFill>
                <a:effectLst/>
                <a:latin typeface="Nunito Sans" pitchFamily="2" charset="0"/>
              </a:rPr>
              <a:t>It can make probabilistic predictions.</a:t>
            </a:r>
          </a:p>
          <a:p>
            <a:pPr algn="l">
              <a:buFont typeface="Arial" panose="020B0604020202020204" pitchFamily="34" charset="0"/>
              <a:buChar char="•"/>
            </a:pPr>
            <a:r>
              <a:rPr lang="en-US" b="0" i="0" dirty="0">
                <a:solidFill>
                  <a:srgbClr val="4D5968"/>
                </a:solidFill>
                <a:effectLst/>
                <a:latin typeface="Nunito Sans" pitchFamily="2" charset="0"/>
              </a:rPr>
              <a:t>Can handle both continuous and discrete data.</a:t>
            </a:r>
          </a:p>
          <a:p>
            <a:pPr algn="l">
              <a:buFont typeface="Arial" panose="020B0604020202020204" pitchFamily="34" charset="0"/>
              <a:buChar char="•"/>
            </a:pPr>
            <a:r>
              <a:rPr lang="en-US" b="0" i="0" dirty="0">
                <a:solidFill>
                  <a:srgbClr val="4D5968"/>
                </a:solidFill>
                <a:effectLst/>
                <a:latin typeface="Nunito Sans" pitchFamily="2" charset="0"/>
              </a:rPr>
              <a:t>It can work easily with missing values.</a:t>
            </a:r>
          </a:p>
          <a:p>
            <a:pPr algn="l">
              <a:buFont typeface="Arial" panose="020B0604020202020204" pitchFamily="34" charset="0"/>
              <a:buChar char="•"/>
            </a:pPr>
            <a:r>
              <a:rPr lang="en-US" b="0" i="0" dirty="0">
                <a:solidFill>
                  <a:srgbClr val="4D5968"/>
                </a:solidFill>
                <a:effectLst/>
                <a:latin typeface="Nunito Sans" pitchFamily="2" charset="0"/>
              </a:rPr>
              <a:t>Easy to update on the arrival of new data.</a:t>
            </a:r>
          </a:p>
          <a:p>
            <a:pPr algn="l">
              <a:buFont typeface="Arial" panose="020B0604020202020204" pitchFamily="34" charset="0"/>
              <a:buChar char="•"/>
            </a:pPr>
            <a:r>
              <a:rPr lang="en-US" b="0" i="0" dirty="0">
                <a:solidFill>
                  <a:srgbClr val="4D5968"/>
                </a:solidFill>
                <a:effectLst/>
                <a:latin typeface="Nunito Sans" pitchFamily="2" charset="0"/>
              </a:rPr>
              <a:t>Best suited for text classification problems.</a:t>
            </a:r>
          </a:p>
          <a:p>
            <a:endParaRPr lang="en-IN" dirty="0"/>
          </a:p>
        </p:txBody>
      </p:sp>
    </p:spTree>
    <p:extLst>
      <p:ext uri="{BB962C8B-B14F-4D97-AF65-F5344CB8AC3E}">
        <p14:creationId xmlns:p14="http://schemas.microsoft.com/office/powerpoint/2010/main" val="2973824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DA9E-BCB1-4065-37BC-E22110687C94}"/>
              </a:ext>
            </a:extLst>
          </p:cNvPr>
          <p:cNvSpPr>
            <a:spLocks noGrp="1"/>
          </p:cNvSpPr>
          <p:nvPr>
            <p:ph type="title"/>
          </p:nvPr>
        </p:nvSpPr>
        <p:spPr/>
        <p:txBody>
          <a:bodyPr/>
          <a:lstStyle/>
          <a:p>
            <a:r>
              <a:rPr lang="en-IN" b="1" i="0" dirty="0">
                <a:solidFill>
                  <a:srgbClr val="1375B0"/>
                </a:solidFill>
                <a:effectLst/>
                <a:latin typeface="Nunito Sans" pitchFamily="2" charset="0"/>
              </a:rPr>
              <a:t>Disadvantages:</a:t>
            </a:r>
            <a:br>
              <a:rPr lang="en-IN" b="1" i="0" dirty="0">
                <a:solidFill>
                  <a:srgbClr val="1375B0"/>
                </a:solidFill>
                <a:effectLst/>
                <a:latin typeface="Nunito Sans" pitchFamily="2" charset="0"/>
              </a:rPr>
            </a:br>
            <a:endParaRPr lang="en-IN" dirty="0"/>
          </a:p>
        </p:txBody>
      </p:sp>
      <p:sp>
        <p:nvSpPr>
          <p:cNvPr id="3" name="Content Placeholder 2">
            <a:extLst>
              <a:ext uri="{FF2B5EF4-FFF2-40B4-BE49-F238E27FC236}">
                <a16:creationId xmlns:a16="http://schemas.microsoft.com/office/drawing/2014/main" id="{BF97F9BC-A812-E8B3-2B22-D1946FAE0996}"/>
              </a:ext>
            </a:extLst>
          </p:cNvPr>
          <p:cNvSpPr>
            <a:spLocks noGrp="1"/>
          </p:cNvSpPr>
          <p:nvPr>
            <p:ph idx="1"/>
          </p:nvPr>
        </p:nvSpPr>
        <p:spPr/>
        <p:txBody>
          <a:bodyPr/>
          <a:lstStyle/>
          <a:p>
            <a:pPr algn="l">
              <a:buFont typeface="Arial" panose="020B0604020202020204" pitchFamily="34" charset="0"/>
              <a:buChar char="•"/>
            </a:pPr>
            <a:r>
              <a:rPr lang="en-US" b="0" i="0" dirty="0">
                <a:solidFill>
                  <a:srgbClr val="4D5968"/>
                </a:solidFill>
                <a:effectLst/>
                <a:latin typeface="Nunito Sans" pitchFamily="2" charset="0"/>
              </a:rPr>
              <a:t>The strong assumption about the features to be independent is hardly true in real-life applications.</a:t>
            </a:r>
          </a:p>
          <a:p>
            <a:pPr algn="l">
              <a:buFont typeface="Arial" panose="020B0604020202020204" pitchFamily="34" charset="0"/>
              <a:buChar char="•"/>
            </a:pPr>
            <a:r>
              <a:rPr lang="en-US" b="0" i="0" dirty="0">
                <a:solidFill>
                  <a:srgbClr val="4D5968"/>
                </a:solidFill>
                <a:effectLst/>
                <a:latin typeface="Nunito Sans" pitchFamily="2" charset="0"/>
              </a:rPr>
              <a:t>Chances of loss of accuracy.</a:t>
            </a:r>
          </a:p>
          <a:p>
            <a:pPr algn="l">
              <a:buFont typeface="Arial" panose="020B0604020202020204" pitchFamily="34" charset="0"/>
              <a:buChar char="•"/>
            </a:pPr>
            <a:r>
              <a:rPr lang="en-US" b="0" i="0" dirty="0">
                <a:solidFill>
                  <a:srgbClr val="4D5968"/>
                </a:solidFill>
                <a:effectLst/>
                <a:latin typeface="Nunito Sans" pitchFamily="2" charset="0"/>
              </a:rPr>
              <a:t>Zero Frequency, i.e. if the category of any categorical variable is not seen in the training data set, then the model assigns a zero probability to that category, and then a prediction cannot be made.</a:t>
            </a:r>
          </a:p>
          <a:p>
            <a:endParaRPr lang="en-IN" dirty="0"/>
          </a:p>
        </p:txBody>
      </p:sp>
    </p:spTree>
    <p:extLst>
      <p:ext uri="{BB962C8B-B14F-4D97-AF65-F5344CB8AC3E}">
        <p14:creationId xmlns:p14="http://schemas.microsoft.com/office/powerpoint/2010/main" val="267075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57C0-DBAA-2112-59BF-9545EA2A21DE}"/>
              </a:ext>
            </a:extLst>
          </p:cNvPr>
          <p:cNvSpPr>
            <a:spLocks noGrp="1"/>
          </p:cNvSpPr>
          <p:nvPr>
            <p:ph type="title"/>
          </p:nvPr>
        </p:nvSpPr>
        <p:spPr/>
        <p:txBody>
          <a:bodyPr/>
          <a:lstStyle/>
          <a:p>
            <a:r>
              <a:rPr lang="en-IN" dirty="0"/>
              <a:t>Applications of Naïve Bayes</a:t>
            </a:r>
          </a:p>
        </p:txBody>
      </p:sp>
      <p:sp>
        <p:nvSpPr>
          <p:cNvPr id="3" name="Content Placeholder 2">
            <a:extLst>
              <a:ext uri="{FF2B5EF4-FFF2-40B4-BE49-F238E27FC236}">
                <a16:creationId xmlns:a16="http://schemas.microsoft.com/office/drawing/2014/main" id="{DF566D28-C188-F196-072E-DCCE5AD43206}"/>
              </a:ext>
            </a:extLst>
          </p:cNvPr>
          <p:cNvSpPr>
            <a:spLocks noGrp="1"/>
          </p:cNvSpPr>
          <p:nvPr>
            <p:ph idx="1"/>
          </p:nvPr>
        </p:nvSpPr>
        <p:spPr/>
        <p:txBody>
          <a:bodyPr>
            <a:normAutofit/>
          </a:bodyPr>
          <a:lstStyle/>
          <a:p>
            <a:pPr algn="l">
              <a:buFont typeface="Arial" panose="020B0604020202020204" pitchFamily="34" charset="0"/>
              <a:buChar char="•"/>
            </a:pPr>
            <a:r>
              <a:rPr lang="en-US" b="1" i="0" dirty="0">
                <a:solidFill>
                  <a:srgbClr val="4D5968"/>
                </a:solidFill>
                <a:effectLst/>
                <a:latin typeface="Nunito Sans" pitchFamily="2" charset="0"/>
              </a:rPr>
              <a:t>Real-time Prediction:</a:t>
            </a:r>
            <a:r>
              <a:rPr lang="en-US" b="0" i="0" dirty="0">
                <a:solidFill>
                  <a:srgbClr val="4D5968"/>
                </a:solidFill>
                <a:effectLst/>
                <a:latin typeface="Nunito Sans" pitchFamily="2" charset="0"/>
              </a:rPr>
              <a:t> Naive Bayes Algorithm is fast and always ready to learn hence best suited for real-time predictions.</a:t>
            </a:r>
          </a:p>
          <a:p>
            <a:pPr algn="l">
              <a:buFont typeface="Arial" panose="020B0604020202020204" pitchFamily="34" charset="0"/>
              <a:buChar char="•"/>
            </a:pPr>
            <a:r>
              <a:rPr lang="en-US" b="1" i="0" dirty="0">
                <a:solidFill>
                  <a:srgbClr val="4D5968"/>
                </a:solidFill>
                <a:effectLst/>
                <a:latin typeface="Nunito Sans" pitchFamily="2" charset="0"/>
              </a:rPr>
              <a:t>Multi-class Prediction:</a:t>
            </a:r>
            <a:r>
              <a:rPr lang="en-US" b="0" i="0" dirty="0">
                <a:solidFill>
                  <a:srgbClr val="4D5968"/>
                </a:solidFill>
                <a:effectLst/>
                <a:latin typeface="Nunito Sans" pitchFamily="2" charset="0"/>
              </a:rPr>
              <a:t> The probability of multi-classes of any target variable can be predicted using a Naive Bayes algorithm.</a:t>
            </a:r>
          </a:p>
          <a:p>
            <a:pPr algn="l">
              <a:buFont typeface="Arial" panose="020B0604020202020204" pitchFamily="34" charset="0"/>
              <a:buChar char="•"/>
            </a:pPr>
            <a:r>
              <a:rPr lang="en-US" b="1" i="0" dirty="0">
                <a:solidFill>
                  <a:srgbClr val="4D5968"/>
                </a:solidFill>
                <a:effectLst/>
                <a:latin typeface="Nunito Sans" pitchFamily="2" charset="0"/>
              </a:rPr>
              <a:t>Recommendation system:</a:t>
            </a:r>
            <a:r>
              <a:rPr lang="en-US" b="0" i="0" dirty="0">
                <a:solidFill>
                  <a:srgbClr val="4D5968"/>
                </a:solidFill>
                <a:effectLst/>
                <a:latin typeface="Nunito Sans" pitchFamily="2" charset="0"/>
              </a:rPr>
              <a:t> Naive Bayes classifier with the help of Collaborative Filtering builds a Recommendation System. This system uses </a:t>
            </a:r>
            <a:r>
              <a:rPr lang="en-US" b="0" i="0" u="none" strike="noStrike" dirty="0">
                <a:solidFill>
                  <a:srgbClr val="E93F33"/>
                </a:solidFill>
                <a:effectLst/>
                <a:latin typeface="Nunito Sans" pitchFamily="2" charset="0"/>
                <a:hlinkClick r:id="rId2"/>
              </a:rPr>
              <a:t>data mining and machine learning</a:t>
            </a:r>
            <a:r>
              <a:rPr lang="en-US" b="0" i="0" dirty="0">
                <a:solidFill>
                  <a:srgbClr val="4D5968"/>
                </a:solidFill>
                <a:effectLst/>
                <a:latin typeface="Nunito Sans" pitchFamily="2" charset="0"/>
              </a:rPr>
              <a:t> techniques to filter the information which is not seen before and then predict whether a user would appreciate a given resource or not.</a:t>
            </a:r>
          </a:p>
          <a:p>
            <a:pPr algn="l">
              <a:buFont typeface="Arial" panose="020B0604020202020204" pitchFamily="34" charset="0"/>
              <a:buChar char="•"/>
            </a:pPr>
            <a:r>
              <a:rPr lang="en-US" b="1" i="0" dirty="0">
                <a:solidFill>
                  <a:srgbClr val="4D5968"/>
                </a:solidFill>
                <a:effectLst/>
                <a:latin typeface="Nunito Sans" pitchFamily="2" charset="0"/>
              </a:rPr>
              <a:t>Text Classification/ Sentiment Analysis/ Spam Filtering:</a:t>
            </a:r>
            <a:r>
              <a:rPr lang="en-US" b="0" i="0" dirty="0">
                <a:solidFill>
                  <a:srgbClr val="4D5968"/>
                </a:solidFill>
                <a:effectLst/>
                <a:latin typeface="Nunito Sans" pitchFamily="2" charset="0"/>
              </a:rPr>
              <a:t> Due to its better performance with multi-class problems and its independence rule, the Naive Bayes algorithm performs better or has a higher success rate in text classification; therefore, it is used in Sentiment Analysis and Spam filtering.</a:t>
            </a:r>
          </a:p>
          <a:p>
            <a:endParaRPr lang="en-IN" dirty="0"/>
          </a:p>
        </p:txBody>
      </p:sp>
    </p:spTree>
    <p:extLst>
      <p:ext uri="{BB962C8B-B14F-4D97-AF65-F5344CB8AC3E}">
        <p14:creationId xmlns:p14="http://schemas.microsoft.com/office/powerpoint/2010/main" val="424682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8478-0957-4944-8A06-7F2276C8F6B8}"/>
              </a:ext>
            </a:extLst>
          </p:cNvPr>
          <p:cNvSpPr>
            <a:spLocks noGrp="1"/>
          </p:cNvSpPr>
          <p:nvPr>
            <p:ph type="title"/>
          </p:nvPr>
        </p:nvSpPr>
        <p:spPr/>
        <p:txBody>
          <a:bodyPr/>
          <a:lstStyle/>
          <a:p>
            <a:r>
              <a:rPr lang="en-US" dirty="0"/>
              <a:t>Types of Naïve Bayes</a:t>
            </a:r>
            <a:endParaRPr lang="en-IN" dirty="0"/>
          </a:p>
        </p:txBody>
      </p:sp>
      <p:sp>
        <p:nvSpPr>
          <p:cNvPr id="3" name="Content Placeholder 2">
            <a:extLst>
              <a:ext uri="{FF2B5EF4-FFF2-40B4-BE49-F238E27FC236}">
                <a16:creationId xmlns:a16="http://schemas.microsoft.com/office/drawing/2014/main" id="{B93B3189-F1DA-4135-A364-0C35FD2CC895}"/>
              </a:ext>
            </a:extLst>
          </p:cNvPr>
          <p:cNvSpPr>
            <a:spLocks noGrp="1"/>
          </p:cNvSpPr>
          <p:nvPr>
            <p:ph idx="1"/>
          </p:nvPr>
        </p:nvSpPr>
        <p:spPr/>
        <p:txBody>
          <a:bodyPr/>
          <a:lstStyle/>
          <a:p>
            <a:pPr fontAlgn="base">
              <a:buFont typeface="+mj-lt"/>
              <a:buAutoNum type="arabicPeriod"/>
            </a:pPr>
            <a:r>
              <a:rPr lang="en-US" b="1" i="1" dirty="0">
                <a:solidFill>
                  <a:srgbClr val="000000"/>
                </a:solidFill>
                <a:effectLst/>
                <a:latin typeface="inherit"/>
              </a:rPr>
              <a:t>Bernoulli Naive Bayes</a:t>
            </a:r>
            <a:r>
              <a:rPr lang="en-US" b="0" i="0" dirty="0">
                <a:solidFill>
                  <a:srgbClr val="000000"/>
                </a:solidFill>
                <a:effectLst/>
                <a:latin typeface="inherit"/>
              </a:rPr>
              <a:t> - Used for discrete data, where features are only in binary form.</a:t>
            </a:r>
            <a:endParaRPr lang="en-US" b="1" i="1" dirty="0">
              <a:solidFill>
                <a:srgbClr val="000000"/>
              </a:solidFill>
              <a:effectLst/>
              <a:latin typeface="inherit"/>
            </a:endParaRPr>
          </a:p>
          <a:p>
            <a:pPr algn="l" fontAlgn="base">
              <a:buFont typeface="+mj-lt"/>
              <a:buAutoNum type="arabicPeriod"/>
            </a:pPr>
            <a:r>
              <a:rPr lang="en-US" b="1" i="1" dirty="0">
                <a:solidFill>
                  <a:srgbClr val="000000"/>
                </a:solidFill>
                <a:effectLst/>
                <a:latin typeface="inherit"/>
              </a:rPr>
              <a:t>Multinomial Naive Bayes</a:t>
            </a:r>
            <a:r>
              <a:rPr lang="en-US" b="0" i="0" dirty="0">
                <a:solidFill>
                  <a:srgbClr val="000000"/>
                </a:solidFill>
                <a:effectLst/>
                <a:latin typeface="inherit"/>
              </a:rPr>
              <a:t> - Widely used classifier for document classification which keeps the count of frequent words present in the documents.</a:t>
            </a:r>
          </a:p>
          <a:p>
            <a:pPr algn="l" fontAlgn="base">
              <a:buFont typeface="+mj-lt"/>
              <a:buAutoNum type="arabicPeriod"/>
            </a:pPr>
            <a:r>
              <a:rPr lang="en-US" b="1" i="1" dirty="0">
                <a:solidFill>
                  <a:srgbClr val="000000"/>
                </a:solidFill>
                <a:effectLst/>
                <a:latin typeface="inherit"/>
              </a:rPr>
              <a:t>Gaussian Naive Bayes</a:t>
            </a:r>
            <a:r>
              <a:rPr lang="en-US" b="0" i="0" dirty="0">
                <a:solidFill>
                  <a:srgbClr val="000000"/>
                </a:solidFill>
                <a:effectLst/>
                <a:latin typeface="inherit"/>
              </a:rPr>
              <a:t> - Used when we are dealing with continuous data and uses Gaussian distribution..</a:t>
            </a:r>
          </a:p>
          <a:p>
            <a:pPr marL="0" indent="0">
              <a:buNone/>
            </a:pPr>
            <a:endParaRPr lang="en-IN" dirty="0"/>
          </a:p>
        </p:txBody>
      </p:sp>
    </p:spTree>
    <p:extLst>
      <p:ext uri="{BB962C8B-B14F-4D97-AF65-F5344CB8AC3E}">
        <p14:creationId xmlns:p14="http://schemas.microsoft.com/office/powerpoint/2010/main" val="188605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264A-4FDE-2FFF-2D5C-89D35C894F5C}"/>
              </a:ext>
            </a:extLst>
          </p:cNvPr>
          <p:cNvSpPr>
            <a:spLocks noGrp="1"/>
          </p:cNvSpPr>
          <p:nvPr>
            <p:ph type="title"/>
          </p:nvPr>
        </p:nvSpPr>
        <p:spPr/>
        <p:txBody>
          <a:bodyPr/>
          <a:lstStyle/>
          <a:p>
            <a:r>
              <a:rPr lang="en-IN" b="1" i="0" dirty="0">
                <a:solidFill>
                  <a:srgbClr val="111111"/>
                </a:solidFill>
                <a:effectLst/>
                <a:latin typeface="Open Sans" panose="020B0606030504020204" pitchFamily="34" charset="0"/>
              </a:rPr>
              <a:t>Bernoulli naive Bayes</a:t>
            </a:r>
            <a:endParaRPr lang="en-US" dirty="0"/>
          </a:p>
        </p:txBody>
      </p:sp>
      <p:sp>
        <p:nvSpPr>
          <p:cNvPr id="3" name="Content Placeholder 2">
            <a:extLst>
              <a:ext uri="{FF2B5EF4-FFF2-40B4-BE49-F238E27FC236}">
                <a16:creationId xmlns:a16="http://schemas.microsoft.com/office/drawing/2014/main" id="{1143D26C-AFDD-3548-4CF4-5104F5637F42}"/>
              </a:ext>
            </a:extLst>
          </p:cNvPr>
          <p:cNvSpPr>
            <a:spLocks noGrp="1"/>
          </p:cNvSpPr>
          <p:nvPr>
            <p:ph idx="1"/>
          </p:nvPr>
        </p:nvSpPr>
        <p:spPr/>
        <p:txBody>
          <a:bodyPr/>
          <a:lstStyle/>
          <a:p>
            <a:r>
              <a:rPr lang="en-US" b="1" dirty="0"/>
              <a:t>Bernoulli Naive Bayes (BNB)</a:t>
            </a:r>
            <a:r>
              <a:rPr lang="en-US" dirty="0"/>
              <a:t> is another variant of the Naive Bayes classifier. It is designed for binary/</a:t>
            </a:r>
            <a:r>
              <a:rPr lang="en-US" dirty="0" err="1"/>
              <a:t>boolean</a:t>
            </a:r>
            <a:r>
              <a:rPr lang="en-US" dirty="0"/>
              <a:t> data, where features are either </a:t>
            </a:r>
            <a:r>
              <a:rPr lang="en-US" b="1" dirty="0"/>
              <a:t>1 (true/present)</a:t>
            </a:r>
            <a:r>
              <a:rPr lang="en-US" dirty="0"/>
              <a:t> or </a:t>
            </a:r>
            <a:r>
              <a:rPr lang="en-US" b="1" dirty="0"/>
              <a:t>0 (false/absent)</a:t>
            </a:r>
            <a:r>
              <a:rPr lang="en-US" dirty="0"/>
              <a:t>. Bernoulli Naive Bayes is well-suited for text classification tasks where the presence or absence of a word in a document is important (e.g., whether a word appears in a document or not).</a:t>
            </a:r>
          </a:p>
          <a:p>
            <a:r>
              <a:rPr lang="en-US" b="1" dirty="0"/>
              <a:t>Key Assumptions:</a:t>
            </a:r>
          </a:p>
          <a:p>
            <a:pPr>
              <a:buFont typeface="Arial" panose="020B0604020202020204" pitchFamily="34" charset="0"/>
              <a:buChar char="•"/>
            </a:pPr>
            <a:r>
              <a:rPr lang="en-US" b="1" dirty="0"/>
              <a:t>Naive assumption</a:t>
            </a:r>
            <a:r>
              <a:rPr lang="en-US" dirty="0"/>
              <a:t>: Features are conditionally independent given the class.</a:t>
            </a:r>
          </a:p>
          <a:p>
            <a:pPr>
              <a:buFont typeface="Arial" panose="020B0604020202020204" pitchFamily="34" charset="0"/>
              <a:buChar char="•"/>
            </a:pPr>
            <a:r>
              <a:rPr lang="en-US" b="1" dirty="0"/>
              <a:t>Bernoulli distribution</a:t>
            </a:r>
            <a:r>
              <a:rPr lang="en-US" dirty="0"/>
              <a:t>: The features are binary (0 or 1), representing the absence or presence of a feature.</a:t>
            </a:r>
          </a:p>
          <a:p>
            <a:endParaRPr lang="en-US" dirty="0"/>
          </a:p>
        </p:txBody>
      </p:sp>
    </p:spTree>
    <p:extLst>
      <p:ext uri="{BB962C8B-B14F-4D97-AF65-F5344CB8AC3E}">
        <p14:creationId xmlns:p14="http://schemas.microsoft.com/office/powerpoint/2010/main" val="2659396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0539-75DE-4E6B-9819-3AE48C78CC49}"/>
              </a:ext>
            </a:extLst>
          </p:cNvPr>
          <p:cNvSpPr>
            <a:spLocks noGrp="1"/>
          </p:cNvSpPr>
          <p:nvPr>
            <p:ph type="title"/>
          </p:nvPr>
        </p:nvSpPr>
        <p:spPr/>
        <p:txBody>
          <a:bodyPr/>
          <a:lstStyle/>
          <a:p>
            <a:r>
              <a:rPr lang="en-IN" b="1" i="0" dirty="0">
                <a:solidFill>
                  <a:srgbClr val="111111"/>
                </a:solidFill>
                <a:effectLst/>
                <a:latin typeface="Open Sans" panose="020B0606030504020204" pitchFamily="34" charset="0"/>
              </a:rPr>
              <a:t>Bernoulli naive Bayes</a:t>
            </a:r>
            <a:br>
              <a:rPr lang="en-IN" b="0" i="0" dirty="0">
                <a:solidFill>
                  <a:srgbClr val="111111"/>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F12FF0F5-12E5-42AF-8B76-4857CD45EFC0}"/>
              </a:ext>
            </a:extLst>
          </p:cNvPr>
          <p:cNvSpPr>
            <a:spLocks noGrp="1"/>
          </p:cNvSpPr>
          <p:nvPr>
            <p:ph idx="1"/>
          </p:nvPr>
        </p:nvSpPr>
        <p:spPr/>
        <p:txBody>
          <a:bodyPr/>
          <a:lstStyle/>
          <a:p>
            <a:r>
              <a:rPr lang="en-US" b="0" i="0" dirty="0">
                <a:solidFill>
                  <a:srgbClr val="222222"/>
                </a:solidFill>
                <a:effectLst/>
                <a:latin typeface="Open Sans" panose="020B0606030504020204" pitchFamily="34" charset="0"/>
              </a:rPr>
              <a:t>If X is random variable Bernoulli-distributed, it can assume only two values (for simplicity, let’s call them 0 and 1) and their probability is:</a:t>
            </a:r>
          </a:p>
          <a:p>
            <a:endParaRPr lang="en-IN" dirty="0"/>
          </a:p>
        </p:txBody>
      </p:sp>
      <p:pic>
        <p:nvPicPr>
          <p:cNvPr id="1028" name="Picture 4" descr="Bernoulli naive bayes ">
            <a:extLst>
              <a:ext uri="{FF2B5EF4-FFF2-40B4-BE49-F238E27FC236}">
                <a16:creationId xmlns:a16="http://schemas.microsoft.com/office/drawing/2014/main" id="{E8C1B834-71EE-4CC7-B5DE-3A7292B9B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303" y="3250883"/>
            <a:ext cx="50958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443E13-CC3C-474F-A364-B943FF12901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3000"/>
                    </a14:imgEffect>
                  </a14:imgLayer>
                </a14:imgProps>
              </a:ext>
            </a:extLst>
          </a:blip>
          <a:stretch>
            <a:fillRect/>
          </a:stretch>
        </p:blipFill>
        <p:spPr>
          <a:xfrm>
            <a:off x="4005262" y="5357590"/>
            <a:ext cx="3809494" cy="1101083"/>
          </a:xfrm>
          <a:prstGeom prst="rect">
            <a:avLst/>
          </a:prstGeom>
        </p:spPr>
      </p:pic>
    </p:spTree>
    <p:extLst>
      <p:ext uri="{BB962C8B-B14F-4D97-AF65-F5344CB8AC3E}">
        <p14:creationId xmlns:p14="http://schemas.microsoft.com/office/powerpoint/2010/main" val="168205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99A5-E961-4B27-9D72-836C61C462B0}"/>
              </a:ext>
            </a:extLst>
          </p:cNvPr>
          <p:cNvSpPr>
            <a:spLocks noGrp="1"/>
          </p:cNvSpPr>
          <p:nvPr>
            <p:ph type="title"/>
          </p:nvPr>
        </p:nvSpPr>
        <p:spPr/>
        <p:txBody>
          <a:bodyPr/>
          <a:lstStyle/>
          <a:p>
            <a:r>
              <a:rPr lang="en-US" dirty="0"/>
              <a:t>Example</a:t>
            </a:r>
            <a:endParaRPr lang="en-IN" dirty="0"/>
          </a:p>
        </p:txBody>
      </p:sp>
      <p:pic>
        <p:nvPicPr>
          <p:cNvPr id="5" name="Content Placeholder 4">
            <a:extLst>
              <a:ext uri="{FF2B5EF4-FFF2-40B4-BE49-F238E27FC236}">
                <a16:creationId xmlns:a16="http://schemas.microsoft.com/office/drawing/2014/main" id="{E2A94EE3-245E-473A-BEE0-53E77C7E4771}"/>
              </a:ext>
            </a:extLst>
          </p:cNvPr>
          <p:cNvPicPr>
            <a:picLocks noGrp="1" noChangeAspect="1"/>
          </p:cNvPicPr>
          <p:nvPr>
            <p:ph idx="1"/>
          </p:nvPr>
        </p:nvPicPr>
        <p:blipFill>
          <a:blip r:embed="rId3"/>
          <a:stretch>
            <a:fillRect/>
          </a:stretch>
        </p:blipFill>
        <p:spPr>
          <a:xfrm>
            <a:off x="3478290" y="2195512"/>
            <a:ext cx="6267450" cy="2466975"/>
          </a:xfrm>
        </p:spPr>
      </p:pic>
      <p:sp>
        <p:nvSpPr>
          <p:cNvPr id="3" name="TextBox 2">
            <a:extLst>
              <a:ext uri="{FF2B5EF4-FFF2-40B4-BE49-F238E27FC236}">
                <a16:creationId xmlns:a16="http://schemas.microsoft.com/office/drawing/2014/main" id="{6D58CC13-DC63-4DB6-BCD9-366462C23034}"/>
              </a:ext>
            </a:extLst>
          </p:cNvPr>
          <p:cNvSpPr txBox="1"/>
          <p:nvPr/>
        </p:nvSpPr>
        <p:spPr>
          <a:xfrm>
            <a:off x="1605776" y="4952999"/>
            <a:ext cx="10586224" cy="646331"/>
          </a:xfrm>
          <a:prstGeom prst="rect">
            <a:avLst/>
          </a:prstGeom>
          <a:noFill/>
        </p:spPr>
        <p:txBody>
          <a:bodyPr wrap="square" rtlCol="0">
            <a:spAutoFit/>
          </a:bodyPr>
          <a:lstStyle/>
          <a:p>
            <a:r>
              <a:rPr lang="en-US" dirty="0"/>
              <a:t>If your dataset has binary features,  1, 0  or, yes  no, or success  and failure,  </a:t>
            </a:r>
            <a:endParaRPr lang="en-IN" dirty="0"/>
          </a:p>
          <a:p>
            <a:endParaRPr lang="en-IN" dirty="0"/>
          </a:p>
        </p:txBody>
      </p:sp>
    </p:spTree>
    <p:extLst>
      <p:ext uri="{BB962C8B-B14F-4D97-AF65-F5344CB8AC3E}">
        <p14:creationId xmlns:p14="http://schemas.microsoft.com/office/powerpoint/2010/main" val="2271526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09D7-C1F4-40C3-B58A-141018BE56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710887-8084-41E9-A80E-39D1DA712CBB}"/>
              </a:ext>
            </a:extLst>
          </p:cNvPr>
          <p:cNvSpPr>
            <a:spLocks noGrp="1"/>
          </p:cNvSpPr>
          <p:nvPr>
            <p:ph idx="1"/>
          </p:nvPr>
        </p:nvSpPr>
        <p:spPr/>
        <p:txBody>
          <a:bodyPr/>
          <a:lstStyle/>
          <a:p>
            <a:pPr algn="l"/>
            <a:r>
              <a:rPr lang="en-US" b="0" i="0" dirty="0">
                <a:solidFill>
                  <a:srgbClr val="000000"/>
                </a:solidFill>
                <a:effectLst/>
                <a:latin typeface="Lato"/>
              </a:rPr>
              <a:t>Examples of Bernoulli trials:</a:t>
            </a:r>
          </a:p>
          <a:p>
            <a:pPr algn="l">
              <a:buFont typeface="Arial" panose="020B0604020202020204" pitchFamily="34" charset="0"/>
              <a:buChar char="•"/>
            </a:pPr>
            <a:r>
              <a:rPr lang="en-US" b="1" i="0" dirty="0">
                <a:solidFill>
                  <a:srgbClr val="000000"/>
                </a:solidFill>
                <a:effectLst/>
                <a:latin typeface="Lato"/>
              </a:rPr>
              <a:t>Coin tosses:</a:t>
            </a:r>
            <a:r>
              <a:rPr lang="en-US" b="0" i="0" dirty="0">
                <a:solidFill>
                  <a:srgbClr val="000000"/>
                </a:solidFill>
                <a:effectLst/>
                <a:latin typeface="Lato"/>
              </a:rPr>
              <a:t> Record how many tosses of coins resulted in heads and how many coin tosses resulted in tails. We can consider the result of getting heads as success and not getting head i.e., getting tails to be a failure.</a:t>
            </a:r>
          </a:p>
          <a:p>
            <a:pPr algn="l">
              <a:buFont typeface="Arial" panose="020B0604020202020204" pitchFamily="34" charset="0"/>
              <a:buChar char="•"/>
            </a:pPr>
            <a:r>
              <a:rPr lang="en-US" b="1" i="0" dirty="0">
                <a:solidFill>
                  <a:srgbClr val="000000"/>
                </a:solidFill>
                <a:effectLst/>
                <a:latin typeface="Lato"/>
              </a:rPr>
              <a:t>Football:</a:t>
            </a:r>
            <a:r>
              <a:rPr lang="en-US" b="0" i="0" dirty="0">
                <a:solidFill>
                  <a:srgbClr val="000000"/>
                </a:solidFill>
                <a:effectLst/>
                <a:latin typeface="Lato"/>
              </a:rPr>
              <a:t> How many shots on a goal post resulted in the goal score, and how many shots were missed. We can call a goal scored as a “success” and a missed target to be a failure.</a:t>
            </a:r>
          </a:p>
          <a:p>
            <a:pPr algn="l">
              <a:buFont typeface="Arial" panose="020B0604020202020204" pitchFamily="34" charset="0"/>
              <a:buChar char="•"/>
            </a:pPr>
            <a:r>
              <a:rPr lang="en-US" b="1" i="0" dirty="0">
                <a:solidFill>
                  <a:srgbClr val="000000"/>
                </a:solidFill>
                <a:effectLst/>
                <a:latin typeface="Lato"/>
              </a:rPr>
              <a:t>Rolling Dice:</a:t>
            </a:r>
            <a:r>
              <a:rPr lang="en-US" b="0" i="0" dirty="0">
                <a:solidFill>
                  <a:srgbClr val="000000"/>
                </a:solidFill>
                <a:effectLst/>
                <a:latin typeface="Lato"/>
              </a:rPr>
              <a:t> The probability of a roll of two dice resulting in a double six. A double six dice roll could be considered to be a success and everything else can be considered a failure.</a:t>
            </a:r>
          </a:p>
          <a:p>
            <a:endParaRPr lang="en-IN" dirty="0"/>
          </a:p>
        </p:txBody>
      </p:sp>
    </p:spTree>
    <p:extLst>
      <p:ext uri="{BB962C8B-B14F-4D97-AF65-F5344CB8AC3E}">
        <p14:creationId xmlns:p14="http://schemas.microsoft.com/office/powerpoint/2010/main" val="4168970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DF87-3D15-48EB-A282-7583977EFD3E}"/>
              </a:ext>
            </a:extLst>
          </p:cNvPr>
          <p:cNvSpPr>
            <a:spLocks noGrp="1"/>
          </p:cNvSpPr>
          <p:nvPr>
            <p:ph type="title"/>
          </p:nvPr>
        </p:nvSpPr>
        <p:spPr/>
        <p:txBody>
          <a:bodyPr/>
          <a:lstStyle/>
          <a:p>
            <a:r>
              <a:rPr lang="en-US" b="1" i="0" dirty="0">
                <a:solidFill>
                  <a:srgbClr val="111111"/>
                </a:solidFill>
                <a:effectLst/>
                <a:latin typeface="Lato"/>
              </a:rPr>
              <a:t>Properties of a Bernoulli distribution:</a:t>
            </a:r>
            <a:br>
              <a:rPr lang="en-US" b="0" i="0" dirty="0">
                <a:solidFill>
                  <a:srgbClr val="111111"/>
                </a:solidFill>
                <a:effectLst/>
                <a:latin typeface="Lato"/>
              </a:rPr>
            </a:br>
            <a:endParaRPr lang="en-IN" dirty="0"/>
          </a:p>
        </p:txBody>
      </p:sp>
      <p:sp>
        <p:nvSpPr>
          <p:cNvPr id="3" name="Content Placeholder 2">
            <a:extLst>
              <a:ext uri="{FF2B5EF4-FFF2-40B4-BE49-F238E27FC236}">
                <a16:creationId xmlns:a16="http://schemas.microsoft.com/office/drawing/2014/main" id="{40B70975-F5DE-49A7-9825-824489A01AAF}"/>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Lato"/>
              </a:rPr>
              <a:t>There are only two possible outcomes a 1 or 0, i.e., success or failure in each trial.</a:t>
            </a:r>
          </a:p>
          <a:p>
            <a:pPr algn="l">
              <a:buFont typeface="Arial" panose="020B0604020202020204" pitchFamily="34" charset="0"/>
              <a:buChar char="•"/>
            </a:pPr>
            <a:r>
              <a:rPr lang="en-US" b="0" i="0" dirty="0">
                <a:solidFill>
                  <a:srgbClr val="000000"/>
                </a:solidFill>
                <a:effectLst/>
                <a:latin typeface="Lato"/>
              </a:rPr>
              <a:t>The probability values of mutually exclusive events that encompass all the possible outcomes need to sum up to one.</a:t>
            </a:r>
          </a:p>
          <a:p>
            <a:pPr algn="l">
              <a:buFont typeface="Arial" panose="020B0604020202020204" pitchFamily="34" charset="0"/>
              <a:buChar char="•"/>
            </a:pPr>
            <a:r>
              <a:rPr lang="en-US" b="0" i="0" dirty="0">
                <a:solidFill>
                  <a:srgbClr val="000000"/>
                </a:solidFill>
                <a:effectLst/>
                <a:latin typeface="Lato"/>
              </a:rPr>
              <a:t>If the probability of success is p then the probability of failure is given as 1-p. The probability values must remain the same across each successive trial. Each event must be completely separate and have nothing to do with the previous event. i.e., the probabilities are not affected by the outcomes of other trials which means the trials are independent.</a:t>
            </a:r>
          </a:p>
          <a:p>
            <a:endParaRPr lang="en-IN" dirty="0"/>
          </a:p>
        </p:txBody>
      </p:sp>
    </p:spTree>
    <p:extLst>
      <p:ext uri="{BB962C8B-B14F-4D97-AF65-F5344CB8AC3E}">
        <p14:creationId xmlns:p14="http://schemas.microsoft.com/office/powerpoint/2010/main" val="129590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6769-763F-4535-AA6E-8A4579A87BC7}"/>
              </a:ext>
            </a:extLst>
          </p:cNvPr>
          <p:cNvSpPr>
            <a:spLocks noGrp="1"/>
          </p:cNvSpPr>
          <p:nvPr>
            <p:ph type="title"/>
          </p:nvPr>
        </p:nvSpPr>
        <p:spPr/>
        <p:txBody>
          <a:bodyPr/>
          <a:lstStyle/>
          <a:p>
            <a:endParaRPr lang="en-IN"/>
          </a:p>
        </p:txBody>
      </p:sp>
      <p:pic>
        <p:nvPicPr>
          <p:cNvPr id="1026" name="Picture 2" descr="Naive Bayes | Data Science and Machine Learning | Kaggle">
            <a:extLst>
              <a:ext uri="{FF2B5EF4-FFF2-40B4-BE49-F238E27FC236}">
                <a16:creationId xmlns:a16="http://schemas.microsoft.com/office/drawing/2014/main" id="{18CAFCB9-63B3-45FF-AAE6-2574F9C813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4838" y="639024"/>
            <a:ext cx="5756281" cy="57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01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AD2F-B9A7-4992-8153-DD69A124FBB4}"/>
              </a:ext>
            </a:extLst>
          </p:cNvPr>
          <p:cNvSpPr>
            <a:spLocks noGrp="1"/>
          </p:cNvSpPr>
          <p:nvPr>
            <p:ph type="title"/>
          </p:nvPr>
        </p:nvSpPr>
        <p:spPr/>
        <p:txBody>
          <a:bodyPr/>
          <a:lstStyle/>
          <a:p>
            <a:r>
              <a:rPr lang="en-US" b="1" i="0" dirty="0">
                <a:solidFill>
                  <a:srgbClr val="111111"/>
                </a:solidFill>
                <a:effectLst/>
                <a:latin typeface="Lato"/>
              </a:rPr>
              <a:t>Applications of Bernoulli Outcomes</a:t>
            </a:r>
            <a:endParaRPr lang="en-IN" dirty="0"/>
          </a:p>
        </p:txBody>
      </p:sp>
      <p:sp>
        <p:nvSpPr>
          <p:cNvPr id="3" name="Content Placeholder 2">
            <a:extLst>
              <a:ext uri="{FF2B5EF4-FFF2-40B4-BE49-F238E27FC236}">
                <a16:creationId xmlns:a16="http://schemas.microsoft.com/office/drawing/2014/main" id="{1E381F05-E28A-46D5-BA69-C676C0C621ED}"/>
              </a:ext>
            </a:extLst>
          </p:cNvPr>
          <p:cNvSpPr>
            <a:spLocks noGrp="1"/>
          </p:cNvSpPr>
          <p:nvPr>
            <p:ph idx="1"/>
          </p:nvPr>
        </p:nvSpPr>
        <p:spPr/>
        <p:txBody>
          <a:bodyPr/>
          <a:lstStyle/>
          <a:p>
            <a:pPr algn="l"/>
            <a:endParaRPr lang="en-US" b="0" i="0" dirty="0">
              <a:solidFill>
                <a:srgbClr val="111111"/>
              </a:solidFill>
              <a:effectLst/>
              <a:latin typeface="Lato"/>
            </a:endParaRPr>
          </a:p>
          <a:p>
            <a:pPr algn="l"/>
            <a:r>
              <a:rPr lang="en-US" b="0" i="0" dirty="0">
                <a:solidFill>
                  <a:srgbClr val="000000"/>
                </a:solidFill>
                <a:effectLst/>
                <a:latin typeface="Lato"/>
              </a:rPr>
              <a:t>There are real-life situations that involve noting if a specific event occurs or not. Such events are recorded as a success or a failure. E.g. Some of the examples that explain binary outcome scenarios involve calculating the probability of-</a:t>
            </a:r>
          </a:p>
          <a:p>
            <a:pPr algn="l">
              <a:buFont typeface="Arial" panose="020B0604020202020204" pitchFamily="34" charset="0"/>
              <a:buChar char="•"/>
            </a:pPr>
            <a:r>
              <a:rPr lang="en-US" b="0" i="0" dirty="0">
                <a:solidFill>
                  <a:srgbClr val="000000"/>
                </a:solidFill>
                <a:effectLst/>
                <a:latin typeface="Lato"/>
              </a:rPr>
              <a:t>Success of a medical treatment</a:t>
            </a:r>
          </a:p>
          <a:p>
            <a:pPr algn="l">
              <a:buFont typeface="Arial" panose="020B0604020202020204" pitchFamily="34" charset="0"/>
              <a:buChar char="•"/>
            </a:pPr>
            <a:r>
              <a:rPr lang="en-US" b="0" i="0" dirty="0">
                <a:solidFill>
                  <a:srgbClr val="000000"/>
                </a:solidFill>
                <a:effectLst/>
                <a:latin typeface="Lato"/>
              </a:rPr>
              <a:t>Interviewed person being a female</a:t>
            </a:r>
          </a:p>
          <a:p>
            <a:pPr algn="l">
              <a:buFont typeface="Arial" panose="020B0604020202020204" pitchFamily="34" charset="0"/>
              <a:buChar char="•"/>
            </a:pPr>
            <a:r>
              <a:rPr lang="en-US" b="0" i="0" dirty="0">
                <a:solidFill>
                  <a:srgbClr val="000000"/>
                </a:solidFill>
                <a:effectLst/>
                <a:latin typeface="Lato"/>
              </a:rPr>
              <a:t>Student result(Pass/fail) in an exam</a:t>
            </a:r>
          </a:p>
          <a:p>
            <a:pPr algn="l">
              <a:buFont typeface="Arial" panose="020B0604020202020204" pitchFamily="34" charset="0"/>
              <a:buChar char="•"/>
            </a:pPr>
            <a:r>
              <a:rPr lang="en-US" b="0" i="0" dirty="0">
                <a:solidFill>
                  <a:srgbClr val="000000"/>
                </a:solidFill>
                <a:effectLst/>
                <a:latin typeface="Lato"/>
              </a:rPr>
              <a:t>Transmittance of a disease (transmitted/not transmitted)</a:t>
            </a:r>
          </a:p>
          <a:p>
            <a:pPr algn="l"/>
            <a:r>
              <a:rPr lang="en-US" b="0" i="0" dirty="0">
                <a:solidFill>
                  <a:srgbClr val="000000"/>
                </a:solidFill>
                <a:effectLst/>
                <a:latin typeface="Lato"/>
              </a:rPr>
              <a:t>The Bernoulli distribution finds application in above cases as well as number of other situations that are similar to above cases. </a:t>
            </a:r>
          </a:p>
          <a:p>
            <a:endParaRPr lang="en-IN" dirty="0"/>
          </a:p>
        </p:txBody>
      </p:sp>
    </p:spTree>
    <p:extLst>
      <p:ext uri="{BB962C8B-B14F-4D97-AF65-F5344CB8AC3E}">
        <p14:creationId xmlns:p14="http://schemas.microsoft.com/office/powerpoint/2010/main" val="3944704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D38E-23CA-4EDE-BE88-889116CD4C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7A6497-DDB1-4EFD-BC95-7FB91A21B7AF}"/>
              </a:ext>
            </a:extLst>
          </p:cNvPr>
          <p:cNvSpPr>
            <a:spLocks noGrp="1"/>
          </p:cNvSpPr>
          <p:nvPr>
            <p:ph idx="1"/>
          </p:nvPr>
        </p:nvSpPr>
        <p:spPr/>
        <p:txBody>
          <a:bodyPr>
            <a:normAutofit fontScale="92500"/>
          </a:bodyPr>
          <a:lstStyle/>
          <a:p>
            <a:pPr algn="l" fontAlgn="base"/>
            <a:r>
              <a:rPr lang="en-US" b="1" i="0" dirty="0">
                <a:solidFill>
                  <a:srgbClr val="000000"/>
                </a:solidFill>
                <a:effectLst/>
                <a:latin typeface="inherit"/>
              </a:rPr>
              <a:t>Advantages of Bernoulli Naive Bayes:</a:t>
            </a:r>
            <a:endParaRPr lang="en-US" b="0" i="0" dirty="0">
              <a:solidFill>
                <a:srgbClr val="000000"/>
              </a:solidFill>
              <a:effectLst/>
              <a:latin typeface="Arial" panose="020B0604020202020204" pitchFamily="34" charset="0"/>
            </a:endParaRPr>
          </a:p>
          <a:p>
            <a:pPr algn="l" fontAlgn="base">
              <a:buFont typeface="+mj-lt"/>
              <a:buAutoNum type="arabicPeriod"/>
            </a:pPr>
            <a:r>
              <a:rPr lang="en-US" b="0" i="0" dirty="0">
                <a:solidFill>
                  <a:srgbClr val="000000"/>
                </a:solidFill>
                <a:effectLst/>
                <a:latin typeface="inherit"/>
              </a:rPr>
              <a:t>They are extremely </a:t>
            </a:r>
            <a:r>
              <a:rPr lang="en-US" b="0" i="0" dirty="0">
                <a:solidFill>
                  <a:schemeClr val="accent2"/>
                </a:solidFill>
                <a:effectLst/>
                <a:latin typeface="inherit"/>
              </a:rPr>
              <a:t>fast</a:t>
            </a:r>
            <a:r>
              <a:rPr lang="en-US" b="0" i="0" dirty="0">
                <a:solidFill>
                  <a:srgbClr val="000000"/>
                </a:solidFill>
                <a:effectLst/>
                <a:latin typeface="inherit"/>
              </a:rPr>
              <a:t> as compared to other classification models</a:t>
            </a:r>
          </a:p>
          <a:p>
            <a:pPr algn="l" fontAlgn="base">
              <a:buFont typeface="+mj-lt"/>
              <a:buAutoNum type="arabicPeriod"/>
            </a:pPr>
            <a:r>
              <a:rPr lang="en-US" b="0" i="0" dirty="0">
                <a:solidFill>
                  <a:srgbClr val="000000"/>
                </a:solidFill>
                <a:effectLst/>
                <a:latin typeface="inherit"/>
              </a:rPr>
              <a:t>As in Bernoulli Naive Bayes each feature is treated independently with binary values only, it explicitly gives penalty to the model for non-occurrence of any of the features which are necessary for predicting the output y. And the other multinomial variant of Naive Bayes ignores this features instead of penalizing.</a:t>
            </a:r>
          </a:p>
          <a:p>
            <a:pPr algn="l" fontAlgn="base">
              <a:buFont typeface="+mj-lt"/>
              <a:buAutoNum type="arabicPeriod"/>
            </a:pPr>
            <a:r>
              <a:rPr lang="en-US" b="0" i="0" dirty="0">
                <a:solidFill>
                  <a:srgbClr val="000000"/>
                </a:solidFill>
                <a:effectLst/>
                <a:latin typeface="inherit"/>
              </a:rPr>
              <a:t>In case of small amount of data or small documents(for example in text classification), Bernoulli Naive Bayes gives more accurate and precise results as compared to other models.</a:t>
            </a:r>
          </a:p>
          <a:p>
            <a:pPr algn="l" fontAlgn="base">
              <a:buFont typeface="+mj-lt"/>
              <a:buAutoNum type="arabicPeriod"/>
            </a:pPr>
            <a:r>
              <a:rPr lang="en-US" b="0" i="0" dirty="0">
                <a:solidFill>
                  <a:srgbClr val="000000"/>
                </a:solidFill>
                <a:effectLst/>
                <a:latin typeface="inherit"/>
              </a:rPr>
              <a:t>It is fast and are able to make to make real-time predictions</a:t>
            </a:r>
          </a:p>
          <a:p>
            <a:pPr algn="l" fontAlgn="base">
              <a:buFont typeface="+mj-lt"/>
              <a:buAutoNum type="arabicPeriod"/>
            </a:pPr>
            <a:r>
              <a:rPr lang="en-US" b="0" i="0" dirty="0">
                <a:solidFill>
                  <a:srgbClr val="000000"/>
                </a:solidFill>
                <a:effectLst/>
                <a:latin typeface="inherit"/>
              </a:rPr>
              <a:t>It can handle irrelevant features nicely</a:t>
            </a:r>
          </a:p>
          <a:p>
            <a:pPr algn="l" fontAlgn="base">
              <a:buFont typeface="+mj-lt"/>
              <a:buAutoNum type="arabicPeriod"/>
            </a:pPr>
            <a:r>
              <a:rPr lang="en-US" b="0" i="0" dirty="0">
                <a:solidFill>
                  <a:srgbClr val="000000"/>
                </a:solidFill>
                <a:effectLst/>
                <a:latin typeface="inherit"/>
              </a:rPr>
              <a:t>Results are self explanatory</a:t>
            </a:r>
          </a:p>
          <a:p>
            <a:pPr marL="0" indent="0">
              <a:buNone/>
            </a:pPr>
            <a:endParaRPr lang="en-IN" dirty="0"/>
          </a:p>
        </p:txBody>
      </p:sp>
    </p:spTree>
    <p:extLst>
      <p:ext uri="{BB962C8B-B14F-4D97-AF65-F5344CB8AC3E}">
        <p14:creationId xmlns:p14="http://schemas.microsoft.com/office/powerpoint/2010/main" val="3390927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5ED1-0232-472C-924C-F743C922C0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917B3D-0051-4F24-947D-58958FE81BDE}"/>
              </a:ext>
            </a:extLst>
          </p:cNvPr>
          <p:cNvSpPr>
            <a:spLocks noGrp="1"/>
          </p:cNvSpPr>
          <p:nvPr>
            <p:ph idx="1"/>
          </p:nvPr>
        </p:nvSpPr>
        <p:spPr/>
        <p:txBody>
          <a:bodyPr/>
          <a:lstStyle/>
          <a:p>
            <a:pPr algn="l" fontAlgn="base"/>
            <a:r>
              <a:rPr lang="en-US" b="1" i="0" dirty="0" err="1">
                <a:solidFill>
                  <a:srgbClr val="000000"/>
                </a:solidFill>
                <a:effectLst/>
                <a:latin typeface="inherit"/>
              </a:rPr>
              <a:t>Disdvantages</a:t>
            </a:r>
            <a:r>
              <a:rPr lang="en-US" b="1" i="0" dirty="0">
                <a:solidFill>
                  <a:srgbClr val="000000"/>
                </a:solidFill>
                <a:effectLst/>
                <a:latin typeface="inherit"/>
              </a:rPr>
              <a:t> of Bernoulli Naive Bayes:</a:t>
            </a:r>
            <a:endParaRPr lang="en-US" b="0" i="0" dirty="0">
              <a:solidFill>
                <a:srgbClr val="000000"/>
              </a:solidFill>
              <a:effectLst/>
              <a:latin typeface="Arial" panose="020B0604020202020204" pitchFamily="34" charset="0"/>
            </a:endParaRPr>
          </a:p>
          <a:p>
            <a:pPr algn="l" fontAlgn="base">
              <a:buFont typeface="+mj-lt"/>
              <a:buAutoNum type="arabicPeriod"/>
            </a:pPr>
            <a:r>
              <a:rPr lang="en-US" b="0" i="0" dirty="0">
                <a:solidFill>
                  <a:srgbClr val="000000"/>
                </a:solidFill>
                <a:effectLst/>
                <a:latin typeface="inherit"/>
              </a:rPr>
              <a:t>Being a naive(showing a lack of experience) classifier, it sometimes makes a strong assumption based on the shape of data</a:t>
            </a:r>
          </a:p>
          <a:p>
            <a:pPr algn="l" fontAlgn="base">
              <a:buFont typeface="+mj-lt"/>
              <a:buAutoNum type="arabicPeriod"/>
            </a:pPr>
            <a:r>
              <a:rPr lang="en-US" b="0" i="0" dirty="0">
                <a:solidFill>
                  <a:srgbClr val="000000"/>
                </a:solidFill>
                <a:effectLst/>
                <a:latin typeface="inherit"/>
              </a:rPr>
              <a:t>If at times the features are dependent on each other then Naive Bayes assumptions can affect the prediction and accuracy of the model and is sensitive to the given input data</a:t>
            </a:r>
          </a:p>
          <a:p>
            <a:pPr algn="l" fontAlgn="base">
              <a:buFont typeface="+mj-lt"/>
              <a:buAutoNum type="arabicPeriod"/>
            </a:pPr>
            <a:r>
              <a:rPr lang="en-US" b="0" i="0" dirty="0">
                <a:solidFill>
                  <a:srgbClr val="000000"/>
                </a:solidFill>
                <a:effectLst/>
                <a:latin typeface="inherit"/>
              </a:rPr>
              <a:t>If there is a categorial variable which is not present in training dataset, it results in zero frequency problem. This problem can be easily solved by Laplace estimation.</a:t>
            </a:r>
          </a:p>
          <a:p>
            <a:endParaRPr lang="en-IN" dirty="0"/>
          </a:p>
        </p:txBody>
      </p:sp>
    </p:spTree>
    <p:extLst>
      <p:ext uri="{BB962C8B-B14F-4D97-AF65-F5344CB8AC3E}">
        <p14:creationId xmlns:p14="http://schemas.microsoft.com/office/powerpoint/2010/main" val="3630303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D8E9-4EAF-150F-EB49-4C6F4F9F8843}"/>
              </a:ext>
            </a:extLst>
          </p:cNvPr>
          <p:cNvSpPr>
            <a:spLocks noGrp="1"/>
          </p:cNvSpPr>
          <p:nvPr>
            <p:ph type="title"/>
          </p:nvPr>
        </p:nvSpPr>
        <p:spPr/>
        <p:txBody>
          <a:bodyPr/>
          <a:lstStyle/>
          <a:p>
            <a:r>
              <a:rPr lang="en-US" b="1" i="0" dirty="0">
                <a:solidFill>
                  <a:srgbClr val="111111"/>
                </a:solidFill>
                <a:effectLst/>
                <a:latin typeface="Open Sans" panose="020B0606030504020204" pitchFamily="34" charset="0"/>
              </a:rPr>
              <a:t>Multinomial Naïve Bayes</a:t>
            </a:r>
            <a:endParaRPr lang="en-US" dirty="0"/>
          </a:p>
        </p:txBody>
      </p:sp>
      <p:sp>
        <p:nvSpPr>
          <p:cNvPr id="3" name="Content Placeholder 2">
            <a:extLst>
              <a:ext uri="{FF2B5EF4-FFF2-40B4-BE49-F238E27FC236}">
                <a16:creationId xmlns:a16="http://schemas.microsoft.com/office/drawing/2014/main" id="{54019821-6F77-C310-1FEF-FF381BAFAFEF}"/>
              </a:ext>
            </a:extLst>
          </p:cNvPr>
          <p:cNvSpPr>
            <a:spLocks noGrp="1"/>
          </p:cNvSpPr>
          <p:nvPr>
            <p:ph idx="1"/>
          </p:nvPr>
        </p:nvSpPr>
        <p:spPr/>
        <p:txBody>
          <a:bodyPr/>
          <a:lstStyle/>
          <a:p>
            <a:pPr algn="just"/>
            <a:r>
              <a:rPr lang="en-US" dirty="0"/>
              <a:t>Multinomial Naive Bayes (MNB) is a type of Naive Bayes classifier that's particularly suited for classification with </a:t>
            </a:r>
            <a:r>
              <a:rPr lang="en-US" b="1" dirty="0"/>
              <a:t>discrete feature vectors</a:t>
            </a:r>
            <a:r>
              <a:rPr lang="en-US" dirty="0"/>
              <a:t>, such as word counts or term frequencies in text classification tasks. Unlike Gaussian Naive Bayes, which assumes a Gaussian distribution, MNB is based on a multinomial distribution, making it a great choice for text data or categorical features.</a:t>
            </a:r>
          </a:p>
          <a:p>
            <a:pPr algn="just"/>
            <a:r>
              <a:rPr lang="en-US" b="1" dirty="0"/>
              <a:t>Key Assumptions:</a:t>
            </a:r>
          </a:p>
          <a:p>
            <a:pPr algn="just">
              <a:buFont typeface="Arial" panose="020B0604020202020204" pitchFamily="34" charset="0"/>
              <a:buChar char="•"/>
            </a:pPr>
            <a:r>
              <a:rPr lang="en-US" b="1" dirty="0"/>
              <a:t>Naive assumption</a:t>
            </a:r>
            <a:r>
              <a:rPr lang="en-US" dirty="0"/>
              <a:t>: The features are conditionally independent given the class.</a:t>
            </a:r>
          </a:p>
          <a:p>
            <a:pPr algn="just">
              <a:buFont typeface="Arial" panose="020B0604020202020204" pitchFamily="34" charset="0"/>
              <a:buChar char="•"/>
            </a:pPr>
            <a:r>
              <a:rPr lang="en-US" b="1" dirty="0"/>
              <a:t>Multinomial distribution</a:t>
            </a:r>
            <a:r>
              <a:rPr lang="en-US" dirty="0"/>
              <a:t>: Features represent counts (like word occurrences) and follow a multinomial distribution.</a:t>
            </a:r>
          </a:p>
          <a:p>
            <a:endParaRPr lang="en-US" dirty="0"/>
          </a:p>
        </p:txBody>
      </p:sp>
    </p:spTree>
    <p:extLst>
      <p:ext uri="{BB962C8B-B14F-4D97-AF65-F5344CB8AC3E}">
        <p14:creationId xmlns:p14="http://schemas.microsoft.com/office/powerpoint/2010/main" val="1025120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2711-8F03-427B-8969-52C691C55009}"/>
              </a:ext>
            </a:extLst>
          </p:cNvPr>
          <p:cNvSpPr>
            <a:spLocks noGrp="1"/>
          </p:cNvSpPr>
          <p:nvPr>
            <p:ph type="title"/>
          </p:nvPr>
        </p:nvSpPr>
        <p:spPr/>
        <p:txBody>
          <a:bodyPr/>
          <a:lstStyle/>
          <a:p>
            <a:r>
              <a:rPr lang="en-US" b="1" i="0" dirty="0">
                <a:solidFill>
                  <a:srgbClr val="111111"/>
                </a:solidFill>
                <a:effectLst/>
                <a:latin typeface="Open Sans" panose="020B0606030504020204" pitchFamily="34" charset="0"/>
              </a:rPr>
              <a:t>Multinomial Naïve Bayes</a:t>
            </a:r>
            <a:endParaRPr lang="en-IN" dirty="0"/>
          </a:p>
        </p:txBody>
      </p:sp>
      <p:sp>
        <p:nvSpPr>
          <p:cNvPr id="3" name="Content Placeholder 2">
            <a:extLst>
              <a:ext uri="{FF2B5EF4-FFF2-40B4-BE49-F238E27FC236}">
                <a16:creationId xmlns:a16="http://schemas.microsoft.com/office/drawing/2014/main" id="{9AF26F43-6462-47B8-87EA-82100653FC89}"/>
              </a:ext>
            </a:extLst>
          </p:cNvPr>
          <p:cNvSpPr>
            <a:spLocks noGrp="1"/>
          </p:cNvSpPr>
          <p:nvPr>
            <p:ph idx="1"/>
          </p:nvPr>
        </p:nvSpPr>
        <p:spPr/>
        <p:txBody>
          <a:bodyPr>
            <a:normAutofit/>
          </a:bodyPr>
          <a:lstStyle/>
          <a:p>
            <a:r>
              <a:rPr lang="en-US" dirty="0">
                <a:latin typeface="Times New Roman" panose="02020603050405020304" pitchFamily="18" charset="0"/>
              </a:rPr>
              <a:t>Multinomial Naïve Bayes: Feature vectors represent the frequencies with which certain events have been generated by a multinomial distribution. This is the event model typically used for document classification.</a:t>
            </a:r>
            <a:endParaRPr lang="en-IN" dirty="0">
              <a:latin typeface="Times New Roman" panose="02020603050405020304" pitchFamily="18" charset="0"/>
            </a:endParaRPr>
          </a:p>
          <a:p>
            <a:pPr>
              <a:lnSpc>
                <a:spcPct val="150000"/>
              </a:lnSpc>
            </a:pPr>
            <a:r>
              <a:rPr lang="en-US" dirty="0" err="1">
                <a:latin typeface="Times New Roman" panose="02020603050405020304" pitchFamily="18" charset="0"/>
              </a:rPr>
              <a:t>MultinomialNB</a:t>
            </a:r>
            <a:r>
              <a:rPr lang="en-US" dirty="0">
                <a:latin typeface="Times New Roman" panose="02020603050405020304" pitchFamily="18" charset="0"/>
              </a:rPr>
              <a:t> implements the naive Bayes algorithm for multinomially distributed data, and is one of the two classic naive Bayes variants used in text classification (where the data are typically represented as word vector counts</a:t>
            </a:r>
          </a:p>
          <a:p>
            <a:r>
              <a:rPr lang="en-US" dirty="0">
                <a:latin typeface="Times New Roman" panose="02020603050405020304" pitchFamily="18" charset="0"/>
              </a:rPr>
              <a:t>It is mostly used in text classification problems.</a:t>
            </a:r>
          </a:p>
          <a:p>
            <a:endParaRPr lang="en-IN" dirty="0"/>
          </a:p>
        </p:txBody>
      </p:sp>
    </p:spTree>
    <p:extLst>
      <p:ext uri="{BB962C8B-B14F-4D97-AF65-F5344CB8AC3E}">
        <p14:creationId xmlns:p14="http://schemas.microsoft.com/office/powerpoint/2010/main" val="503903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66C2-5D55-4EC8-AAF0-62B4BE978B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5E6A1E-B568-4D98-96BC-099DC2F155A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36000"/>
                    </a14:imgEffect>
                  </a14:imgLayer>
                </a14:imgProps>
              </a:ext>
            </a:extLst>
          </a:blip>
          <a:stretch>
            <a:fillRect/>
          </a:stretch>
        </p:blipFill>
        <p:spPr>
          <a:xfrm>
            <a:off x="2248070" y="2815354"/>
            <a:ext cx="8832865" cy="3418536"/>
          </a:xfrm>
        </p:spPr>
      </p:pic>
    </p:spTree>
    <p:extLst>
      <p:ext uri="{BB962C8B-B14F-4D97-AF65-F5344CB8AC3E}">
        <p14:creationId xmlns:p14="http://schemas.microsoft.com/office/powerpoint/2010/main" val="1660910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0276-11B2-4F58-A0D1-45380A15722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7F102FF-03CF-437E-8E15-253CA5B969B0}"/>
              </a:ext>
            </a:extLst>
          </p:cNvPr>
          <p:cNvPicPr>
            <a:picLocks noGrp="1" noChangeAspect="1"/>
          </p:cNvPicPr>
          <p:nvPr>
            <p:ph idx="1"/>
          </p:nvPr>
        </p:nvPicPr>
        <p:blipFill>
          <a:blip r:embed="rId2"/>
          <a:stretch>
            <a:fillRect/>
          </a:stretch>
        </p:blipFill>
        <p:spPr>
          <a:xfrm>
            <a:off x="2592925" y="1771650"/>
            <a:ext cx="7705837" cy="4971754"/>
          </a:xfrm>
        </p:spPr>
      </p:pic>
    </p:spTree>
    <p:extLst>
      <p:ext uri="{BB962C8B-B14F-4D97-AF65-F5344CB8AC3E}">
        <p14:creationId xmlns:p14="http://schemas.microsoft.com/office/powerpoint/2010/main" val="1282950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0358-2005-4A91-AA78-B1C94EB367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422BC96-7ED8-4739-B2CD-59A4125875E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7000"/>
                    </a14:imgEffect>
                  </a14:imgLayer>
                </a14:imgProps>
              </a:ext>
            </a:extLst>
          </a:blip>
          <a:stretch>
            <a:fillRect/>
          </a:stretch>
        </p:blipFill>
        <p:spPr>
          <a:xfrm>
            <a:off x="833816" y="411038"/>
            <a:ext cx="10670796" cy="5822852"/>
          </a:xfrm>
        </p:spPr>
      </p:pic>
    </p:spTree>
    <p:extLst>
      <p:ext uri="{BB962C8B-B14F-4D97-AF65-F5344CB8AC3E}">
        <p14:creationId xmlns:p14="http://schemas.microsoft.com/office/powerpoint/2010/main" val="4108589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920EBA9D-B9DA-4E89-8267-4D1AC3DB30EF}"/>
              </a:ext>
            </a:extLst>
          </p:cNvPr>
          <p:cNvGraphicFramePr>
            <a:graphicFrameLocks noGrp="1"/>
          </p:cNvGraphicFramePr>
          <p:nvPr>
            <p:ph idx="1"/>
            <p:extLst>
              <p:ext uri="{D42A27DB-BD31-4B8C-83A1-F6EECF244321}">
                <p14:modId xmlns:p14="http://schemas.microsoft.com/office/powerpoint/2010/main" val="3994405482"/>
              </p:ext>
            </p:extLst>
          </p:nvPr>
        </p:nvGraphicFramePr>
        <p:xfrm>
          <a:off x="2562225" y="3940573"/>
          <a:ext cx="8915400" cy="741680"/>
        </p:xfrm>
        <a:graphic>
          <a:graphicData uri="http://schemas.openxmlformats.org/drawingml/2006/table">
            <a:tbl>
              <a:tblPr firstRow="1" bandRow="1">
                <a:tableStyleId>{5940675A-B579-460E-94D1-54222C63F5DA}</a:tableStyleId>
              </a:tblPr>
              <a:tblGrid>
                <a:gridCol w="2228850">
                  <a:extLst>
                    <a:ext uri="{9D8B030D-6E8A-4147-A177-3AD203B41FA5}">
                      <a16:colId xmlns:a16="http://schemas.microsoft.com/office/drawing/2014/main" val="1222750475"/>
                    </a:ext>
                  </a:extLst>
                </a:gridCol>
                <a:gridCol w="2228850">
                  <a:extLst>
                    <a:ext uri="{9D8B030D-6E8A-4147-A177-3AD203B41FA5}">
                      <a16:colId xmlns:a16="http://schemas.microsoft.com/office/drawing/2014/main" val="504688611"/>
                    </a:ext>
                  </a:extLst>
                </a:gridCol>
                <a:gridCol w="2228850">
                  <a:extLst>
                    <a:ext uri="{9D8B030D-6E8A-4147-A177-3AD203B41FA5}">
                      <a16:colId xmlns:a16="http://schemas.microsoft.com/office/drawing/2014/main" val="3452670508"/>
                    </a:ext>
                  </a:extLst>
                </a:gridCol>
                <a:gridCol w="2228850">
                  <a:extLst>
                    <a:ext uri="{9D8B030D-6E8A-4147-A177-3AD203B41FA5}">
                      <a16:colId xmlns:a16="http://schemas.microsoft.com/office/drawing/2014/main" val="4150555463"/>
                    </a:ext>
                  </a:extLst>
                </a:gridCol>
              </a:tblGrid>
              <a:tr h="370840">
                <a:tc>
                  <a:txBody>
                    <a:bodyPr/>
                    <a:lstStyle/>
                    <a:p>
                      <a:r>
                        <a:rPr lang="en-US" dirty="0"/>
                        <a:t>Marble</a:t>
                      </a:r>
                      <a:endParaRPr lang="en-IN" dirty="0"/>
                    </a:p>
                  </a:txBody>
                  <a:tcPr/>
                </a:tc>
                <a:tc>
                  <a:txBody>
                    <a:bodyPr/>
                    <a:lstStyle/>
                    <a:p>
                      <a:r>
                        <a:rPr lang="en-US" dirty="0"/>
                        <a:t>Red marble</a:t>
                      </a:r>
                      <a:endParaRPr lang="en-IN" dirty="0"/>
                    </a:p>
                  </a:txBody>
                  <a:tcPr/>
                </a:tc>
                <a:tc>
                  <a:txBody>
                    <a:bodyPr/>
                    <a:lstStyle/>
                    <a:p>
                      <a:r>
                        <a:rPr lang="en-US" dirty="0"/>
                        <a:t>Green marble</a:t>
                      </a:r>
                      <a:endParaRPr lang="en-IN" dirty="0"/>
                    </a:p>
                  </a:txBody>
                  <a:tcPr/>
                </a:tc>
                <a:tc>
                  <a:txBody>
                    <a:bodyPr/>
                    <a:lstStyle/>
                    <a:p>
                      <a:r>
                        <a:rPr lang="en-US" dirty="0"/>
                        <a:t>Blue marble</a:t>
                      </a:r>
                      <a:endParaRPr lang="en-IN" dirty="0"/>
                    </a:p>
                  </a:txBody>
                  <a:tcPr/>
                </a:tc>
                <a:extLst>
                  <a:ext uri="{0D108BD9-81ED-4DB2-BD59-A6C34878D82A}">
                    <a16:rowId xmlns:a16="http://schemas.microsoft.com/office/drawing/2014/main" val="3078902344"/>
                  </a:ext>
                </a:extLst>
              </a:tr>
              <a:tr h="370840">
                <a:tc>
                  <a:txBody>
                    <a:bodyPr/>
                    <a:lstStyle/>
                    <a:p>
                      <a:r>
                        <a:rPr lang="en-US" dirty="0"/>
                        <a:t>Probability</a:t>
                      </a:r>
                      <a:endParaRPr lang="en-IN" dirty="0"/>
                    </a:p>
                  </a:txBody>
                  <a:tcPr/>
                </a:tc>
                <a:tc>
                  <a:txBody>
                    <a:bodyPr/>
                    <a:lstStyle/>
                    <a:p>
                      <a:r>
                        <a:rPr lang="en-US" dirty="0"/>
                        <a:t>0.2</a:t>
                      </a:r>
                      <a:endParaRPr lang="en-IN" dirty="0"/>
                    </a:p>
                  </a:txBody>
                  <a:tcPr/>
                </a:tc>
                <a:tc>
                  <a:txBody>
                    <a:bodyPr/>
                    <a:lstStyle/>
                    <a:p>
                      <a:r>
                        <a:rPr lang="en-US" dirty="0"/>
                        <a:t>0.3</a:t>
                      </a:r>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4163873039"/>
                  </a:ext>
                </a:extLst>
              </a:tr>
            </a:tbl>
          </a:graphicData>
        </a:graphic>
      </p:graphicFrame>
      <p:sp>
        <p:nvSpPr>
          <p:cNvPr id="4" name="Rectangle 3">
            <a:extLst>
              <a:ext uri="{FF2B5EF4-FFF2-40B4-BE49-F238E27FC236}">
                <a16:creationId xmlns:a16="http://schemas.microsoft.com/office/drawing/2014/main" id="{8E593D7E-D8FF-4B8B-BDAD-03264AFF1BB4}"/>
              </a:ext>
            </a:extLst>
          </p:cNvPr>
          <p:cNvSpPr/>
          <p:nvPr/>
        </p:nvSpPr>
        <p:spPr>
          <a:xfrm>
            <a:off x="5905500" y="1181100"/>
            <a:ext cx="1771650" cy="3619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 marbles</a:t>
            </a:r>
            <a:endParaRPr lang="en-IN" dirty="0"/>
          </a:p>
        </p:txBody>
      </p:sp>
      <p:sp>
        <p:nvSpPr>
          <p:cNvPr id="5" name="Rectangle 4">
            <a:extLst>
              <a:ext uri="{FF2B5EF4-FFF2-40B4-BE49-F238E27FC236}">
                <a16:creationId xmlns:a16="http://schemas.microsoft.com/office/drawing/2014/main" id="{32C887C6-1622-4002-B9B7-9AC8B7B4FF05}"/>
              </a:ext>
            </a:extLst>
          </p:cNvPr>
          <p:cNvSpPr/>
          <p:nvPr/>
        </p:nvSpPr>
        <p:spPr>
          <a:xfrm>
            <a:off x="3886200" y="1819275"/>
            <a:ext cx="1362075"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a:t>
            </a:r>
          </a:p>
          <a:p>
            <a:pPr algn="ctr"/>
            <a:r>
              <a:rPr lang="en-US" dirty="0"/>
              <a:t>red</a:t>
            </a:r>
            <a:endParaRPr lang="en-IN" dirty="0"/>
          </a:p>
        </p:txBody>
      </p:sp>
      <p:sp>
        <p:nvSpPr>
          <p:cNvPr id="6" name="Rectangle 5">
            <a:extLst>
              <a:ext uri="{FF2B5EF4-FFF2-40B4-BE49-F238E27FC236}">
                <a16:creationId xmlns:a16="http://schemas.microsoft.com/office/drawing/2014/main" id="{CDA68663-4477-4DE3-AB0F-522417F53205}"/>
              </a:ext>
            </a:extLst>
          </p:cNvPr>
          <p:cNvSpPr/>
          <p:nvPr/>
        </p:nvSpPr>
        <p:spPr>
          <a:xfrm>
            <a:off x="6191250" y="1819275"/>
            <a:ext cx="1362075" cy="533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 </a:t>
            </a:r>
          </a:p>
          <a:p>
            <a:pPr algn="ctr"/>
            <a:r>
              <a:rPr lang="en-US" dirty="0"/>
              <a:t>green</a:t>
            </a:r>
            <a:endParaRPr lang="en-IN" dirty="0"/>
          </a:p>
        </p:txBody>
      </p:sp>
      <p:sp>
        <p:nvSpPr>
          <p:cNvPr id="7" name="Rectangle 6">
            <a:extLst>
              <a:ext uri="{FF2B5EF4-FFF2-40B4-BE49-F238E27FC236}">
                <a16:creationId xmlns:a16="http://schemas.microsoft.com/office/drawing/2014/main" id="{22974B74-B4A2-48A6-9CB7-480AE4EEDCFA}"/>
              </a:ext>
            </a:extLst>
          </p:cNvPr>
          <p:cNvSpPr/>
          <p:nvPr/>
        </p:nvSpPr>
        <p:spPr>
          <a:xfrm>
            <a:off x="8297863" y="1857375"/>
            <a:ext cx="1362075" cy="533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 </a:t>
            </a:r>
          </a:p>
          <a:p>
            <a:pPr algn="ctr"/>
            <a:r>
              <a:rPr lang="en-US" dirty="0"/>
              <a:t>blue</a:t>
            </a:r>
            <a:endParaRPr lang="en-IN" dirty="0"/>
          </a:p>
        </p:txBody>
      </p:sp>
      <p:sp>
        <p:nvSpPr>
          <p:cNvPr id="8" name="TextBox 7">
            <a:extLst>
              <a:ext uri="{FF2B5EF4-FFF2-40B4-BE49-F238E27FC236}">
                <a16:creationId xmlns:a16="http://schemas.microsoft.com/office/drawing/2014/main" id="{F1C69BCA-E2B1-433E-BB22-9767C6028756}"/>
              </a:ext>
            </a:extLst>
          </p:cNvPr>
          <p:cNvSpPr txBox="1"/>
          <p:nvPr/>
        </p:nvSpPr>
        <p:spPr>
          <a:xfrm>
            <a:off x="2333624" y="2885601"/>
            <a:ext cx="6915151" cy="369332"/>
          </a:xfrm>
          <a:prstGeom prst="rect">
            <a:avLst/>
          </a:prstGeom>
          <a:noFill/>
        </p:spPr>
        <p:txBody>
          <a:bodyPr wrap="square" rtlCol="0">
            <a:spAutoFit/>
          </a:bodyPr>
          <a:lstStyle/>
          <a:p>
            <a:r>
              <a:rPr lang="en-US" dirty="0"/>
              <a:t>Randomly select 4 balls from it,  </a:t>
            </a:r>
            <a:r>
              <a:rPr lang="en-US" dirty="0" err="1"/>
              <a:t>i.e</a:t>
            </a:r>
            <a:r>
              <a:rPr lang="en-US" dirty="0"/>
              <a:t> no. of trails is n or 4</a:t>
            </a:r>
            <a:endParaRPr lang="en-IN" dirty="0"/>
          </a:p>
        </p:txBody>
      </p:sp>
      <p:sp>
        <p:nvSpPr>
          <p:cNvPr id="9" name="TextBox 8">
            <a:extLst>
              <a:ext uri="{FF2B5EF4-FFF2-40B4-BE49-F238E27FC236}">
                <a16:creationId xmlns:a16="http://schemas.microsoft.com/office/drawing/2014/main" id="{F7D19248-D6C0-4E0C-BAC3-AFBB8A6E5158}"/>
              </a:ext>
            </a:extLst>
          </p:cNvPr>
          <p:cNvSpPr txBox="1"/>
          <p:nvPr/>
        </p:nvSpPr>
        <p:spPr>
          <a:xfrm>
            <a:off x="2333625" y="3332798"/>
            <a:ext cx="4800600" cy="369332"/>
          </a:xfrm>
          <a:prstGeom prst="rect">
            <a:avLst/>
          </a:prstGeom>
          <a:noFill/>
        </p:spPr>
        <p:txBody>
          <a:bodyPr wrap="square" rtlCol="0">
            <a:spAutoFit/>
          </a:bodyPr>
          <a:lstStyle/>
          <a:p>
            <a:r>
              <a:rPr lang="en-US" dirty="0"/>
              <a:t>P(n1=0, n2=2, n3=2) ???</a:t>
            </a:r>
            <a:endParaRPr lang="en-IN" dirty="0"/>
          </a:p>
        </p:txBody>
      </p:sp>
      <p:pic>
        <p:nvPicPr>
          <p:cNvPr id="12" name="Picture 11">
            <a:extLst>
              <a:ext uri="{FF2B5EF4-FFF2-40B4-BE49-F238E27FC236}">
                <a16:creationId xmlns:a16="http://schemas.microsoft.com/office/drawing/2014/main" id="{41D83756-2A08-43A3-ACCE-62C68C9F82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7000"/>
                    </a14:imgEffect>
                  </a14:imgLayer>
                </a14:imgProps>
              </a:ext>
            </a:extLst>
          </a:blip>
          <a:stretch>
            <a:fillRect/>
          </a:stretch>
        </p:blipFill>
        <p:spPr>
          <a:xfrm>
            <a:off x="3686175" y="5044681"/>
            <a:ext cx="6093942" cy="1566705"/>
          </a:xfrm>
          <a:prstGeom prst="rect">
            <a:avLst/>
          </a:prstGeom>
        </p:spPr>
      </p:pic>
    </p:spTree>
    <p:extLst>
      <p:ext uri="{BB962C8B-B14F-4D97-AF65-F5344CB8AC3E}">
        <p14:creationId xmlns:p14="http://schemas.microsoft.com/office/powerpoint/2010/main" val="2259075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4C36-CE79-D4C7-9D42-D391BC607EE5}"/>
              </a:ext>
            </a:extLst>
          </p:cNvPr>
          <p:cNvSpPr>
            <a:spLocks noGrp="1"/>
          </p:cNvSpPr>
          <p:nvPr>
            <p:ph type="title"/>
          </p:nvPr>
        </p:nvSpPr>
        <p:spPr/>
        <p:txBody>
          <a:bodyPr/>
          <a:lstStyle/>
          <a:p>
            <a:r>
              <a:rPr lang="en-US" dirty="0"/>
              <a:t>Application of multinomial naïve bayes</a:t>
            </a:r>
          </a:p>
        </p:txBody>
      </p:sp>
      <p:sp>
        <p:nvSpPr>
          <p:cNvPr id="3" name="Content Placeholder 2">
            <a:extLst>
              <a:ext uri="{FF2B5EF4-FFF2-40B4-BE49-F238E27FC236}">
                <a16:creationId xmlns:a16="http://schemas.microsoft.com/office/drawing/2014/main" id="{620EC017-5D36-2E7F-D6E3-DB54DF9D4374}"/>
              </a:ext>
            </a:extLst>
          </p:cNvPr>
          <p:cNvSpPr>
            <a:spLocks noGrp="1"/>
          </p:cNvSpPr>
          <p:nvPr>
            <p:ph idx="1"/>
          </p:nvPr>
        </p:nvSpPr>
        <p:spPr/>
        <p:txBody>
          <a:bodyPr/>
          <a:lstStyle/>
          <a:p>
            <a:r>
              <a:rPr lang="en-US" dirty="0"/>
              <a:t>Multinomial Naive Bayes is widely used in text classification, such as spam detection, sentiment analysis, and document classification, where the features are typically word counts or term frequencies.</a:t>
            </a:r>
          </a:p>
        </p:txBody>
      </p:sp>
    </p:spTree>
    <p:extLst>
      <p:ext uri="{BB962C8B-B14F-4D97-AF65-F5344CB8AC3E}">
        <p14:creationId xmlns:p14="http://schemas.microsoft.com/office/powerpoint/2010/main" val="2232564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673C-B00B-4BCF-A2C9-B92C31E28934}"/>
              </a:ext>
            </a:extLst>
          </p:cNvPr>
          <p:cNvSpPr>
            <a:spLocks noGrp="1"/>
          </p:cNvSpPr>
          <p:nvPr>
            <p:ph type="title"/>
          </p:nvPr>
        </p:nvSpPr>
        <p:spPr/>
        <p:txBody>
          <a:bodyPr/>
          <a:lstStyle/>
          <a:p>
            <a:r>
              <a:rPr lang="en-IN" b="0" i="0" dirty="0">
                <a:solidFill>
                  <a:srgbClr val="54595F"/>
                </a:solidFill>
                <a:effectLst/>
                <a:latin typeface="Open Sans" panose="020B0606030504020204" pitchFamily="34" charset="0"/>
              </a:rPr>
              <a:t>Intuition:</a:t>
            </a:r>
            <a:endParaRPr lang="en-IN" dirty="0"/>
          </a:p>
        </p:txBody>
      </p:sp>
      <p:sp>
        <p:nvSpPr>
          <p:cNvPr id="3" name="Content Placeholder 2">
            <a:extLst>
              <a:ext uri="{FF2B5EF4-FFF2-40B4-BE49-F238E27FC236}">
                <a16:creationId xmlns:a16="http://schemas.microsoft.com/office/drawing/2014/main" id="{1C2008D8-1B32-4B0E-A053-F8D80AB934C3}"/>
              </a:ext>
            </a:extLst>
          </p:cNvPr>
          <p:cNvSpPr>
            <a:spLocks noGrp="1"/>
          </p:cNvSpPr>
          <p:nvPr>
            <p:ph idx="1"/>
          </p:nvPr>
        </p:nvSpPr>
        <p:spPr>
          <a:xfrm>
            <a:off x="411715" y="1604004"/>
            <a:ext cx="10942085" cy="3544308"/>
          </a:xfrm>
        </p:spPr>
        <p:txBody>
          <a:bodyPr/>
          <a:lstStyle/>
          <a:p>
            <a:pPr algn="l" fontAlgn="base"/>
            <a:r>
              <a:rPr lang="en-US" sz="2000" b="0" i="0" dirty="0">
                <a:solidFill>
                  <a:srgbClr val="54595F"/>
                </a:solidFill>
                <a:effectLst/>
                <a:latin typeface="inherit"/>
              </a:rPr>
              <a:t>To get a high-level idea of what NB exactly does let’s consider the following example.</a:t>
            </a:r>
            <a:endParaRPr lang="en-US" sz="2000" b="0" i="0" dirty="0">
              <a:solidFill>
                <a:srgbClr val="54595F"/>
              </a:solidFill>
              <a:effectLst/>
              <a:latin typeface="Open Sans" panose="020B0606030504020204" pitchFamily="34" charset="0"/>
            </a:endParaRPr>
          </a:p>
          <a:p>
            <a:pPr algn="l" fontAlgn="base"/>
            <a:r>
              <a:rPr lang="en-US" sz="2000" dirty="0">
                <a:solidFill>
                  <a:srgbClr val="54595F"/>
                </a:solidFill>
                <a:latin typeface="inherit"/>
              </a:rPr>
              <a:t>Let’s say we want to predict gender (male/female) based on the 2 features i.e. hair length and age. The distribution of 2-D is as follows:</a:t>
            </a:r>
          </a:p>
          <a:p>
            <a:endParaRPr lang="en-IN" sz="2000" dirty="0">
              <a:solidFill>
                <a:srgbClr val="54595F"/>
              </a:solidFill>
              <a:latin typeface="inherit"/>
            </a:endParaRPr>
          </a:p>
          <a:p>
            <a:endParaRPr lang="en-IN" dirty="0"/>
          </a:p>
        </p:txBody>
      </p:sp>
      <p:pic>
        <p:nvPicPr>
          <p:cNvPr id="9218" name="Picture 2">
            <a:extLst>
              <a:ext uri="{FF2B5EF4-FFF2-40B4-BE49-F238E27FC236}">
                <a16:creationId xmlns:a16="http://schemas.microsoft.com/office/drawing/2014/main" id="{F6CAE1B0-91DF-4366-830D-B4E07542F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727" y="3054985"/>
            <a:ext cx="4916009" cy="3796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7D8E77-E75A-4C8C-B1F2-7704255248D3}"/>
              </a:ext>
            </a:extLst>
          </p:cNvPr>
          <p:cNvSpPr txBox="1"/>
          <p:nvPr/>
        </p:nvSpPr>
        <p:spPr>
          <a:xfrm>
            <a:off x="6187736" y="2406169"/>
            <a:ext cx="4536490" cy="2990562"/>
          </a:xfrm>
          <a:prstGeom prst="rect">
            <a:avLst/>
          </a:prstGeom>
          <a:noFill/>
        </p:spPr>
        <p:txBody>
          <a:bodyPr wrap="square" rtlCol="0">
            <a:spAutoFit/>
          </a:bodyPr>
          <a:lstStyle/>
          <a:p>
            <a:pPr marL="228600" indent="-228600" fontAlgn="base">
              <a:lnSpc>
                <a:spcPct val="90000"/>
              </a:lnSpc>
              <a:spcBef>
                <a:spcPts val="1000"/>
              </a:spcBef>
              <a:buFont typeface="Arial" panose="020B0604020202020204" pitchFamily="34" charset="0"/>
              <a:buChar char="•"/>
            </a:pPr>
            <a:r>
              <a:rPr lang="en-US" sz="2000" dirty="0">
                <a:solidFill>
                  <a:srgbClr val="54595F"/>
                </a:solidFill>
                <a:latin typeface="inherit"/>
              </a:rPr>
              <a:t>Now the new query point (</a:t>
            </a:r>
            <a:r>
              <a:rPr lang="en-US" sz="2000" dirty="0" err="1">
                <a:solidFill>
                  <a:srgbClr val="54595F"/>
                </a:solidFill>
                <a:latin typeface="inherit"/>
              </a:rPr>
              <a:t>Xq</a:t>
            </a:r>
            <a:r>
              <a:rPr lang="en-US" sz="2000" dirty="0">
                <a:solidFill>
                  <a:srgbClr val="54595F"/>
                </a:solidFill>
                <a:latin typeface="inherit"/>
              </a:rPr>
              <a:t>) arises with 2 new values of a given feature and we want to predict whether it is male or female? How do we do that using Bayes theorem?</a:t>
            </a:r>
          </a:p>
          <a:p>
            <a:pPr marL="228600" indent="-228600" fontAlgn="base">
              <a:lnSpc>
                <a:spcPct val="90000"/>
              </a:lnSpc>
              <a:spcBef>
                <a:spcPts val="1000"/>
              </a:spcBef>
              <a:buFont typeface="Arial" panose="020B0604020202020204" pitchFamily="34" charset="0"/>
              <a:buChar char="•"/>
            </a:pPr>
            <a:r>
              <a:rPr lang="en-US" sz="2000" dirty="0">
                <a:solidFill>
                  <a:srgbClr val="54595F"/>
                </a:solidFill>
                <a:latin typeface="inherit"/>
              </a:rPr>
              <a:t>Here we calculate the posterior probability for each class and classify a new point (</a:t>
            </a:r>
            <a:r>
              <a:rPr lang="en-US" sz="2000" dirty="0" err="1">
                <a:solidFill>
                  <a:srgbClr val="54595F"/>
                </a:solidFill>
                <a:latin typeface="inherit"/>
              </a:rPr>
              <a:t>Xq</a:t>
            </a:r>
            <a:r>
              <a:rPr lang="en-US" sz="2000" dirty="0">
                <a:solidFill>
                  <a:srgbClr val="54595F"/>
                </a:solidFill>
                <a:latin typeface="inherit"/>
              </a:rPr>
              <a:t>) to a class in which the posterior probability is maximum.</a:t>
            </a:r>
          </a:p>
          <a:p>
            <a:endParaRPr lang="en-IN" dirty="0"/>
          </a:p>
        </p:txBody>
      </p:sp>
      <p:pic>
        <p:nvPicPr>
          <p:cNvPr id="7" name="Picture 6">
            <a:extLst>
              <a:ext uri="{FF2B5EF4-FFF2-40B4-BE49-F238E27FC236}">
                <a16:creationId xmlns:a16="http://schemas.microsoft.com/office/drawing/2014/main" id="{8DB38ECC-E133-4F8B-9AD7-C2FD1781FBFF}"/>
              </a:ext>
            </a:extLst>
          </p:cNvPr>
          <p:cNvPicPr>
            <a:picLocks noChangeAspect="1"/>
          </p:cNvPicPr>
          <p:nvPr/>
        </p:nvPicPr>
        <p:blipFill>
          <a:blip r:embed="rId3"/>
          <a:stretch>
            <a:fillRect/>
          </a:stretch>
        </p:blipFill>
        <p:spPr>
          <a:xfrm>
            <a:off x="7538327" y="5396731"/>
            <a:ext cx="3326877" cy="1238879"/>
          </a:xfrm>
          <a:prstGeom prst="rect">
            <a:avLst/>
          </a:prstGeom>
        </p:spPr>
      </p:pic>
    </p:spTree>
    <p:extLst>
      <p:ext uri="{BB962C8B-B14F-4D97-AF65-F5344CB8AC3E}">
        <p14:creationId xmlns:p14="http://schemas.microsoft.com/office/powerpoint/2010/main" val="1472446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8394-34B7-96BF-0D13-2F181A8CF1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AC63B3-6FE5-0A0E-F65B-9B34156D3053}"/>
              </a:ext>
            </a:extLst>
          </p:cNvPr>
          <p:cNvPicPr>
            <a:picLocks noGrp="1" noChangeAspect="1"/>
          </p:cNvPicPr>
          <p:nvPr>
            <p:ph idx="1"/>
          </p:nvPr>
        </p:nvPicPr>
        <p:blipFill>
          <a:blip r:embed="rId2"/>
          <a:stretch>
            <a:fillRect/>
          </a:stretch>
        </p:blipFill>
        <p:spPr>
          <a:xfrm>
            <a:off x="3786892" y="2133600"/>
            <a:ext cx="6520042" cy="3778250"/>
          </a:xfrm>
        </p:spPr>
      </p:pic>
    </p:spTree>
    <p:extLst>
      <p:ext uri="{BB962C8B-B14F-4D97-AF65-F5344CB8AC3E}">
        <p14:creationId xmlns:p14="http://schemas.microsoft.com/office/powerpoint/2010/main" val="267309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252F-FB48-0FFC-3647-9ADFFA391E1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22C6E7-9104-C117-F0C5-9B5FC933C4C1}"/>
              </a:ext>
            </a:extLst>
          </p:cNvPr>
          <p:cNvPicPr>
            <a:picLocks noGrp="1" noChangeAspect="1"/>
          </p:cNvPicPr>
          <p:nvPr>
            <p:ph idx="1"/>
          </p:nvPr>
        </p:nvPicPr>
        <p:blipFill>
          <a:blip r:embed="rId2"/>
          <a:stretch>
            <a:fillRect/>
          </a:stretch>
        </p:blipFill>
        <p:spPr>
          <a:xfrm>
            <a:off x="3331304" y="2133600"/>
            <a:ext cx="7431218" cy="3778250"/>
          </a:xfrm>
        </p:spPr>
      </p:pic>
    </p:spTree>
    <p:extLst>
      <p:ext uri="{BB962C8B-B14F-4D97-AF65-F5344CB8AC3E}">
        <p14:creationId xmlns:p14="http://schemas.microsoft.com/office/powerpoint/2010/main" val="3390588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E440-4D89-A2FB-CDA8-4F8E2BA8FCE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13518F-DB6A-2BDB-8019-66D10A86A233}"/>
              </a:ext>
            </a:extLst>
          </p:cNvPr>
          <p:cNvPicPr>
            <a:picLocks noGrp="1" noChangeAspect="1"/>
          </p:cNvPicPr>
          <p:nvPr>
            <p:ph idx="1"/>
          </p:nvPr>
        </p:nvPicPr>
        <p:blipFill>
          <a:blip r:embed="rId2"/>
          <a:stretch>
            <a:fillRect/>
          </a:stretch>
        </p:blipFill>
        <p:spPr>
          <a:xfrm>
            <a:off x="4072308" y="2133600"/>
            <a:ext cx="5949209" cy="3778250"/>
          </a:xfrm>
        </p:spPr>
      </p:pic>
    </p:spTree>
    <p:extLst>
      <p:ext uri="{BB962C8B-B14F-4D97-AF65-F5344CB8AC3E}">
        <p14:creationId xmlns:p14="http://schemas.microsoft.com/office/powerpoint/2010/main" val="2926340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FBE3-6B1F-60D3-DFE6-C32468F5247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D84AD2-D9F5-FFD8-CACA-98E658FFCD93}"/>
              </a:ext>
            </a:extLst>
          </p:cNvPr>
          <p:cNvPicPr>
            <a:picLocks noGrp="1" noChangeAspect="1"/>
          </p:cNvPicPr>
          <p:nvPr>
            <p:ph idx="1"/>
          </p:nvPr>
        </p:nvPicPr>
        <p:blipFill>
          <a:blip r:embed="rId2"/>
          <a:stretch>
            <a:fillRect/>
          </a:stretch>
        </p:blipFill>
        <p:spPr>
          <a:xfrm>
            <a:off x="3698431" y="2133600"/>
            <a:ext cx="6696964" cy="3778250"/>
          </a:xfrm>
        </p:spPr>
      </p:pic>
    </p:spTree>
    <p:extLst>
      <p:ext uri="{BB962C8B-B14F-4D97-AF65-F5344CB8AC3E}">
        <p14:creationId xmlns:p14="http://schemas.microsoft.com/office/powerpoint/2010/main" val="1085686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62E3-4908-1110-0548-F24BDB8ED6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61A97A-1A31-F45A-8EC9-1D625E8AA464}"/>
              </a:ext>
            </a:extLst>
          </p:cNvPr>
          <p:cNvPicPr>
            <a:picLocks noGrp="1" noChangeAspect="1"/>
          </p:cNvPicPr>
          <p:nvPr>
            <p:ph idx="1"/>
          </p:nvPr>
        </p:nvPicPr>
        <p:blipFill>
          <a:blip r:embed="rId2"/>
          <a:stretch>
            <a:fillRect/>
          </a:stretch>
        </p:blipFill>
        <p:spPr>
          <a:xfrm>
            <a:off x="3008463" y="2133600"/>
            <a:ext cx="8076900" cy="3778250"/>
          </a:xfrm>
        </p:spPr>
      </p:pic>
    </p:spTree>
    <p:extLst>
      <p:ext uri="{BB962C8B-B14F-4D97-AF65-F5344CB8AC3E}">
        <p14:creationId xmlns:p14="http://schemas.microsoft.com/office/powerpoint/2010/main" val="1060859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31E9-83B2-42D4-9AC3-AF109844C62C}"/>
              </a:ext>
            </a:extLst>
          </p:cNvPr>
          <p:cNvSpPr>
            <a:spLocks noGrp="1"/>
          </p:cNvSpPr>
          <p:nvPr>
            <p:ph type="title"/>
          </p:nvPr>
        </p:nvSpPr>
        <p:spPr/>
        <p:txBody>
          <a:bodyPr/>
          <a:lstStyle/>
          <a:p>
            <a:r>
              <a:rPr lang="en-US" b="1" i="0" dirty="0">
                <a:solidFill>
                  <a:srgbClr val="111111"/>
                </a:solidFill>
                <a:effectLst/>
                <a:latin typeface="Open Sans" panose="020B0606030504020204" pitchFamily="34" charset="0"/>
              </a:rPr>
              <a:t>Gaussian Naïve Bayes</a:t>
            </a:r>
            <a:endParaRPr lang="en-IN" dirty="0"/>
          </a:p>
        </p:txBody>
      </p:sp>
      <p:sp>
        <p:nvSpPr>
          <p:cNvPr id="3" name="Content Placeholder 2">
            <a:extLst>
              <a:ext uri="{FF2B5EF4-FFF2-40B4-BE49-F238E27FC236}">
                <a16:creationId xmlns:a16="http://schemas.microsoft.com/office/drawing/2014/main" id="{04BD853F-EB8A-4144-B8DA-939E2749D2B1}"/>
              </a:ext>
            </a:extLst>
          </p:cNvPr>
          <p:cNvSpPr>
            <a:spLocks noGrp="1"/>
          </p:cNvSpPr>
          <p:nvPr>
            <p:ph idx="1"/>
          </p:nvPr>
        </p:nvSpPr>
        <p:spPr/>
        <p:txBody>
          <a:bodyPr/>
          <a:lstStyle/>
          <a:p>
            <a:pPr algn="just"/>
            <a:r>
              <a:rPr lang="en-US" b="1" i="0" dirty="0">
                <a:solidFill>
                  <a:srgbClr val="111111"/>
                </a:solidFill>
                <a:effectLst/>
                <a:latin typeface="Open Sans" panose="020B0606030504020204" pitchFamily="34" charset="0"/>
              </a:rPr>
              <a:t>Gaussian Naïve Bayes: </a:t>
            </a:r>
            <a:r>
              <a:rPr lang="en-US" b="0" i="0" dirty="0">
                <a:solidFill>
                  <a:srgbClr val="111111"/>
                </a:solidFill>
                <a:effectLst/>
                <a:latin typeface="Open Sans" panose="020B0606030504020204" pitchFamily="34" charset="0"/>
              </a:rPr>
              <a:t>In Gaussian Naïve Bayes, continuous values associated with each feature are assumed to be distributed according to a </a:t>
            </a:r>
            <a:r>
              <a:rPr lang="en-US" b="1" i="0" dirty="0">
                <a:solidFill>
                  <a:srgbClr val="111111"/>
                </a:solidFill>
                <a:effectLst/>
                <a:latin typeface="Open Sans" panose="020B0606030504020204" pitchFamily="34" charset="0"/>
              </a:rPr>
              <a:t>Gaussian distribution(</a:t>
            </a:r>
            <a:r>
              <a:rPr lang="en-US" b="0" i="0" u="none" strike="noStrike" dirty="0">
                <a:solidFill>
                  <a:srgbClr val="0000EE"/>
                </a:solidFill>
                <a:effectLst/>
                <a:latin typeface="Open Sans" panose="020B0606030504020204" pitchFamily="34" charset="0"/>
                <a:hlinkClick r:id="rId2"/>
              </a:rPr>
              <a:t>Normal distribution</a:t>
            </a:r>
            <a:r>
              <a:rPr lang="en-US" b="1" i="0" dirty="0">
                <a:solidFill>
                  <a:srgbClr val="111111"/>
                </a:solidFill>
                <a:effectLst/>
                <a:latin typeface="Open Sans" panose="020B0606030504020204" pitchFamily="34" charset="0"/>
              </a:rPr>
              <a:t>)</a:t>
            </a:r>
            <a:r>
              <a:rPr lang="en-US" b="0" i="0" dirty="0">
                <a:solidFill>
                  <a:srgbClr val="111111"/>
                </a:solidFill>
                <a:effectLst/>
                <a:latin typeface="Open Sans" panose="020B0606030504020204" pitchFamily="34" charset="0"/>
              </a:rPr>
              <a:t>. When plotted, it gives a bell-shaped curve which is symmetric about the mean of the feature values.</a:t>
            </a:r>
          </a:p>
          <a:p>
            <a:pPr algn="just"/>
            <a:r>
              <a:rPr lang="en-US" b="0" i="0" dirty="0" err="1">
                <a:solidFill>
                  <a:schemeClr val="accent2"/>
                </a:solidFill>
                <a:effectLst/>
                <a:latin typeface="Open Sans" panose="020B0606030504020204" pitchFamily="34" charset="0"/>
              </a:rPr>
              <a:t>GaussianNB</a:t>
            </a:r>
            <a:r>
              <a:rPr lang="en-US" b="0" i="0" dirty="0">
                <a:solidFill>
                  <a:srgbClr val="111111"/>
                </a:solidFill>
                <a:effectLst/>
                <a:latin typeface="Open Sans" panose="020B0606030504020204" pitchFamily="34" charset="0"/>
              </a:rPr>
              <a:t> implements the Gaussian Naive Bayes algorithm for classification. The likelihood of the features is assumed to be Gaussian:</a:t>
            </a:r>
          </a:p>
          <a:p>
            <a:endParaRPr lang="en-US" b="0" i="0" dirty="0">
              <a:solidFill>
                <a:srgbClr val="111111"/>
              </a:solidFill>
              <a:effectLst/>
              <a:latin typeface="Open Sans" panose="020B0606030504020204" pitchFamily="34" charset="0"/>
            </a:endParaRPr>
          </a:p>
          <a:p>
            <a:r>
              <a:rPr lang="en-US" b="0" i="0" dirty="0">
                <a:solidFill>
                  <a:srgbClr val="111111"/>
                </a:solidFill>
                <a:effectLst/>
                <a:latin typeface="Open Sans" panose="020B0606030504020204" pitchFamily="34" charset="0"/>
              </a:rPr>
              <a:t> </a:t>
            </a:r>
          </a:p>
          <a:p>
            <a:endParaRPr lang="en-US" b="0" i="0" dirty="0">
              <a:solidFill>
                <a:srgbClr val="111111"/>
              </a:solidFill>
              <a:effectLst/>
              <a:latin typeface="Open Sans" panose="020B0606030504020204" pitchFamily="34" charset="0"/>
            </a:endParaRPr>
          </a:p>
          <a:p>
            <a:endParaRPr lang="en-US" dirty="0">
              <a:solidFill>
                <a:srgbClr val="111111"/>
              </a:solidFill>
              <a:latin typeface="Open Sans" panose="020B0606030504020204" pitchFamily="34" charset="0"/>
            </a:endParaRPr>
          </a:p>
          <a:p>
            <a:endParaRPr lang="en-US" b="0" i="0" dirty="0">
              <a:solidFill>
                <a:srgbClr val="111111"/>
              </a:solidFill>
              <a:effectLst/>
              <a:latin typeface="Open Sans" panose="020B0606030504020204" pitchFamily="34" charset="0"/>
            </a:endParaRPr>
          </a:p>
          <a:p>
            <a:pPr marL="0" indent="0">
              <a:buNone/>
            </a:pPr>
            <a:endParaRPr lang="en-US" b="0" i="0" dirty="0">
              <a:solidFill>
                <a:srgbClr val="111111"/>
              </a:solidFill>
              <a:effectLst/>
              <a:latin typeface="Open Sans" panose="020B0606030504020204" pitchFamily="34" charset="0"/>
            </a:endParaRPr>
          </a:p>
          <a:p>
            <a:endParaRPr lang="en-IN" dirty="0"/>
          </a:p>
        </p:txBody>
      </p:sp>
      <p:pic>
        <p:nvPicPr>
          <p:cNvPr id="7" name="Picture 6">
            <a:extLst>
              <a:ext uri="{FF2B5EF4-FFF2-40B4-BE49-F238E27FC236}">
                <a16:creationId xmlns:a16="http://schemas.microsoft.com/office/drawing/2014/main" id="{A6B01444-8BD5-4BF8-A18D-0CDCE69DBE10}"/>
              </a:ext>
            </a:extLst>
          </p:cNvPr>
          <p:cNvPicPr>
            <a:picLocks noChangeAspect="1"/>
          </p:cNvPicPr>
          <p:nvPr/>
        </p:nvPicPr>
        <p:blipFill>
          <a:blip r:embed="rId3"/>
          <a:stretch>
            <a:fillRect/>
          </a:stretch>
        </p:blipFill>
        <p:spPr>
          <a:xfrm>
            <a:off x="3164502" y="4001729"/>
            <a:ext cx="7324725" cy="2856271"/>
          </a:xfrm>
          <a:prstGeom prst="rect">
            <a:avLst/>
          </a:prstGeom>
        </p:spPr>
      </p:pic>
    </p:spTree>
    <p:extLst>
      <p:ext uri="{BB962C8B-B14F-4D97-AF65-F5344CB8AC3E}">
        <p14:creationId xmlns:p14="http://schemas.microsoft.com/office/powerpoint/2010/main" val="1725746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BBE1-CEE5-E13D-D064-CA5E56E65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15B52A-3A2B-A9D3-D8AB-C4A4F7B9AA6A}"/>
              </a:ext>
            </a:extLst>
          </p:cNvPr>
          <p:cNvSpPr>
            <a:spLocks noGrp="1"/>
          </p:cNvSpPr>
          <p:nvPr>
            <p:ph idx="1"/>
          </p:nvPr>
        </p:nvSpPr>
        <p:spPr/>
        <p:txBody>
          <a:bodyPr/>
          <a:lstStyle/>
          <a:p>
            <a:r>
              <a:rPr lang="en-US" dirty="0"/>
              <a:t>Gaussian Naive Bayes is a classification algorithm that is part of the Naive Bayes family. It assumes that the features follow a Gaussian (normal) distribution and is commonly used for continuous data.</a:t>
            </a:r>
          </a:p>
          <a:p>
            <a:r>
              <a:rPr lang="en-US" dirty="0"/>
              <a:t>Here's an overview of Gaussian Naive Bayes (GNB):</a:t>
            </a:r>
          </a:p>
          <a:p>
            <a:r>
              <a:rPr lang="en-US" b="1" dirty="0"/>
              <a:t>Key Assumptions:</a:t>
            </a:r>
          </a:p>
          <a:p>
            <a:pPr>
              <a:buFont typeface="Arial" panose="020B0604020202020204" pitchFamily="34" charset="0"/>
              <a:buChar char="•"/>
            </a:pPr>
            <a:r>
              <a:rPr lang="en-US" b="1" dirty="0"/>
              <a:t>Naive assumption</a:t>
            </a:r>
            <a:r>
              <a:rPr lang="en-US" dirty="0"/>
              <a:t>: All features are independent of each other, given the class label.</a:t>
            </a:r>
          </a:p>
          <a:p>
            <a:pPr>
              <a:buFont typeface="Arial" panose="020B0604020202020204" pitchFamily="34" charset="0"/>
              <a:buChar char="•"/>
            </a:pPr>
            <a:r>
              <a:rPr lang="en-US" b="1" dirty="0"/>
              <a:t>Gaussian distribution</a:t>
            </a:r>
            <a:r>
              <a:rPr lang="en-US" dirty="0"/>
              <a:t>: For each feature, values in each class are distributed according to a Gaussian distribution.</a:t>
            </a:r>
          </a:p>
          <a:p>
            <a:endParaRPr lang="en-US" dirty="0"/>
          </a:p>
        </p:txBody>
      </p:sp>
    </p:spTree>
    <p:extLst>
      <p:ext uri="{BB962C8B-B14F-4D97-AF65-F5344CB8AC3E}">
        <p14:creationId xmlns:p14="http://schemas.microsoft.com/office/powerpoint/2010/main" val="283887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0CA5-B9F1-4D33-B1EE-E578F32D658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0802077-8E6B-4D05-B4A4-407F12C80E94}"/>
              </a:ext>
            </a:extLst>
          </p:cNvPr>
          <p:cNvPicPr>
            <a:picLocks noGrp="1" noChangeAspect="1"/>
          </p:cNvPicPr>
          <p:nvPr>
            <p:ph idx="1"/>
          </p:nvPr>
        </p:nvPicPr>
        <p:blipFill>
          <a:blip r:embed="rId2"/>
          <a:stretch>
            <a:fillRect/>
          </a:stretch>
        </p:blipFill>
        <p:spPr>
          <a:xfrm>
            <a:off x="2775035" y="2152650"/>
            <a:ext cx="7857956" cy="3778250"/>
          </a:xfrm>
        </p:spPr>
      </p:pic>
    </p:spTree>
    <p:extLst>
      <p:ext uri="{BB962C8B-B14F-4D97-AF65-F5344CB8AC3E}">
        <p14:creationId xmlns:p14="http://schemas.microsoft.com/office/powerpoint/2010/main" val="3435576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C604-28CA-4D64-801A-9645CC3278B6}"/>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2F96AFE4-A306-491E-8E7C-46BBBB104333}"/>
              </a:ext>
            </a:extLst>
          </p:cNvPr>
          <p:cNvPicPr>
            <a:picLocks noGrp="1" noChangeAspect="1"/>
          </p:cNvPicPr>
          <p:nvPr>
            <p:ph idx="1"/>
          </p:nvPr>
        </p:nvPicPr>
        <p:blipFill>
          <a:blip r:embed="rId2"/>
          <a:stretch>
            <a:fillRect/>
          </a:stretch>
        </p:blipFill>
        <p:spPr>
          <a:xfrm>
            <a:off x="2781300" y="2085974"/>
            <a:ext cx="7669474" cy="3999131"/>
          </a:xfrm>
        </p:spPr>
      </p:pic>
    </p:spTree>
    <p:extLst>
      <p:ext uri="{BB962C8B-B14F-4D97-AF65-F5344CB8AC3E}">
        <p14:creationId xmlns:p14="http://schemas.microsoft.com/office/powerpoint/2010/main" val="592989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B9FE-91F5-4B7A-9D82-729C75496A2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F17BC7B-55BC-41C0-991A-95631A39BD84}"/>
              </a:ext>
            </a:extLst>
          </p:cNvPr>
          <p:cNvPicPr>
            <a:picLocks noGrp="1" noChangeAspect="1"/>
          </p:cNvPicPr>
          <p:nvPr>
            <p:ph idx="1"/>
          </p:nvPr>
        </p:nvPicPr>
        <p:blipFill>
          <a:blip r:embed="rId2"/>
          <a:stretch>
            <a:fillRect/>
          </a:stretch>
        </p:blipFill>
        <p:spPr>
          <a:xfrm>
            <a:off x="3503175" y="2133600"/>
            <a:ext cx="7087475" cy="3778250"/>
          </a:xfrm>
        </p:spPr>
      </p:pic>
    </p:spTree>
    <p:extLst>
      <p:ext uri="{BB962C8B-B14F-4D97-AF65-F5344CB8AC3E}">
        <p14:creationId xmlns:p14="http://schemas.microsoft.com/office/powerpoint/2010/main" val="396636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3ABF-CAF9-4DBA-9E05-8E85AABB9F38}"/>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2AA9EF69-4B57-427F-ABB3-E8D1E33836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0252" y="293252"/>
            <a:ext cx="6271496" cy="627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611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FC7B-031E-4D2F-8D1C-40618FB18E33}"/>
              </a:ext>
            </a:extLst>
          </p:cNvPr>
          <p:cNvSpPr>
            <a:spLocks noGrp="1"/>
          </p:cNvSpPr>
          <p:nvPr>
            <p:ph type="title"/>
          </p:nvPr>
        </p:nvSpPr>
        <p:spPr>
          <a:xfrm>
            <a:off x="711591" y="139407"/>
            <a:ext cx="10515600" cy="704020"/>
          </a:xfrm>
        </p:spPr>
        <p:txBody>
          <a:bodyPr/>
          <a:lstStyle/>
          <a:p>
            <a:r>
              <a:rPr lang="en-US" dirty="0"/>
              <a:t>Application of Naive Bayes algorithm </a:t>
            </a:r>
            <a:endParaRPr lang="en-IN" dirty="0"/>
          </a:p>
        </p:txBody>
      </p:sp>
      <p:sp>
        <p:nvSpPr>
          <p:cNvPr id="3" name="Content Placeholder 2">
            <a:extLst>
              <a:ext uri="{FF2B5EF4-FFF2-40B4-BE49-F238E27FC236}">
                <a16:creationId xmlns:a16="http://schemas.microsoft.com/office/drawing/2014/main" id="{4E6ECB56-F729-4E89-ABD4-56A347058F85}"/>
              </a:ext>
            </a:extLst>
          </p:cNvPr>
          <p:cNvSpPr>
            <a:spLocks noGrp="1"/>
          </p:cNvSpPr>
          <p:nvPr>
            <p:ph idx="1"/>
          </p:nvPr>
        </p:nvSpPr>
        <p:spPr>
          <a:xfrm>
            <a:off x="145366" y="1212386"/>
            <a:ext cx="11901268" cy="4802187"/>
          </a:xfrm>
        </p:spPr>
        <p:txBody>
          <a:bodyPr>
            <a:noAutofit/>
          </a:bodyPr>
          <a:lstStyle/>
          <a:p>
            <a:pPr marL="0" indent="0">
              <a:lnSpc>
                <a:spcPct val="150000"/>
              </a:lnSpc>
              <a:buNone/>
            </a:pPr>
            <a:r>
              <a:rPr lang="en-US" sz="1800" b="0" i="0" dirty="0">
                <a:solidFill>
                  <a:srgbClr val="000000"/>
                </a:solidFill>
                <a:effectLst/>
                <a:latin typeface="Arial" panose="020B0604020202020204" pitchFamily="34" charset="0"/>
                <a:cs typeface="Arial" panose="020B0604020202020204" pitchFamily="34" charset="0"/>
              </a:rPr>
              <a:t>some of the common applications of Naive Bayes for real-life tasks:</a:t>
            </a:r>
          </a:p>
          <a:p>
            <a:pPr algn="l">
              <a:lnSpc>
                <a:spcPct val="150000"/>
              </a:lnSpc>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Document classification</a:t>
            </a:r>
            <a:r>
              <a:rPr lang="en-US" sz="1800" b="0" i="0" dirty="0">
                <a:solidFill>
                  <a:srgbClr val="000000"/>
                </a:solidFill>
                <a:effectLst/>
                <a:latin typeface="Arial" panose="020B0604020202020204" pitchFamily="34" charset="0"/>
                <a:cs typeface="Arial" panose="020B0604020202020204" pitchFamily="34" charset="0"/>
              </a:rPr>
              <a:t>. This algorithm can help you to determine to which category a given document belongs. It can be used to classify texts into different languages, genres, or topics (through the presence of keywords).</a:t>
            </a:r>
          </a:p>
          <a:p>
            <a:pPr algn="l">
              <a:lnSpc>
                <a:spcPct val="150000"/>
              </a:lnSpc>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Spam filtering</a:t>
            </a:r>
            <a:r>
              <a:rPr lang="en-US" sz="1800" b="0" i="0" dirty="0">
                <a:solidFill>
                  <a:srgbClr val="000000"/>
                </a:solidFill>
                <a:effectLst/>
                <a:latin typeface="Arial" panose="020B0604020202020204" pitchFamily="34" charset="0"/>
                <a:cs typeface="Arial" panose="020B0604020202020204" pitchFamily="34" charset="0"/>
              </a:rPr>
              <a:t>. Naive Bayes easily sorts out spam using keywords. For example, in spam, you can see the word ‘</a:t>
            </a:r>
            <a:r>
              <a:rPr lang="en-US" sz="1800" b="0" i="0" dirty="0" err="1">
                <a:solidFill>
                  <a:srgbClr val="000000"/>
                </a:solidFill>
                <a:effectLst/>
                <a:latin typeface="Arial" panose="020B0604020202020204" pitchFamily="34" charset="0"/>
                <a:cs typeface="Arial" panose="020B0604020202020204" pitchFamily="34" charset="0"/>
              </a:rPr>
              <a:t>viagra</a:t>
            </a:r>
            <a:r>
              <a:rPr lang="en-US" sz="1800" b="0" i="0" dirty="0">
                <a:solidFill>
                  <a:srgbClr val="000000"/>
                </a:solidFill>
                <a:effectLst/>
                <a:latin typeface="Arial" panose="020B0604020202020204" pitchFamily="34" charset="0"/>
                <a:cs typeface="Arial" panose="020B0604020202020204" pitchFamily="34" charset="0"/>
              </a:rPr>
              <a:t>’ much more often than in regular mail. The algorithm must be trained to recognize such probabilities and, then, it can efficiently apply them for spam filtering.</a:t>
            </a:r>
          </a:p>
          <a:p>
            <a:pPr algn="l">
              <a:lnSpc>
                <a:spcPct val="150000"/>
              </a:lnSpc>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Sentiment analysis</a:t>
            </a:r>
            <a:r>
              <a:rPr lang="en-US" sz="1800" b="0" i="0" dirty="0">
                <a:solidFill>
                  <a:srgbClr val="000000"/>
                </a:solidFill>
                <a:effectLst/>
                <a:latin typeface="Arial" panose="020B0604020202020204" pitchFamily="34" charset="0"/>
                <a:cs typeface="Arial" panose="020B0604020202020204" pitchFamily="34" charset="0"/>
              </a:rPr>
              <a:t>. Based on what emotions the words in a text express, Naive Bayes can calculate the probability of it being positive or negative. For example, in customer reviews, ‘good’ or ‘inexpensive’ usually mean that the customer is satisfied. However, Naive Bayes is not sensitive to sarcasm.</a:t>
            </a:r>
          </a:p>
          <a:p>
            <a:pPr algn="l">
              <a:lnSpc>
                <a:spcPct val="150000"/>
              </a:lnSpc>
              <a:buFont typeface="Arial" panose="020B0604020202020204" pitchFamily="34" charset="0"/>
              <a:buChar char="•"/>
            </a:pPr>
            <a:r>
              <a:rPr lang="en-US" sz="1800" b="1" i="0" dirty="0">
                <a:solidFill>
                  <a:srgbClr val="000000"/>
                </a:solidFill>
                <a:effectLst/>
                <a:latin typeface="Arial" panose="020B0604020202020204" pitchFamily="34" charset="0"/>
                <a:cs typeface="Arial" panose="020B0604020202020204" pitchFamily="34" charset="0"/>
              </a:rPr>
              <a:t>Image classification</a:t>
            </a:r>
            <a:r>
              <a:rPr lang="en-US" sz="1800" b="0" i="0" dirty="0">
                <a:solidFill>
                  <a:srgbClr val="000000"/>
                </a:solidFill>
                <a:effectLst/>
                <a:latin typeface="Arial" panose="020B0604020202020204" pitchFamily="34" charset="0"/>
                <a:cs typeface="Arial" panose="020B0604020202020204" pitchFamily="34" charset="0"/>
              </a:rPr>
              <a:t>. For personal and research purposes, it is easy to build a Naive Bayesian classifier. It can be trained to recognize hand-written digits or put images into categories through supervised machine learning.</a:t>
            </a:r>
          </a:p>
          <a:p>
            <a:pPr marL="0" indent="0">
              <a:lnSpc>
                <a:spcPct val="150000"/>
              </a:lnSpc>
              <a:buNone/>
            </a:pP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435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01BF-7C08-8AE7-95E3-A6A9EF811C33}"/>
              </a:ext>
            </a:extLst>
          </p:cNvPr>
          <p:cNvSpPr>
            <a:spLocks noGrp="1"/>
          </p:cNvSpPr>
          <p:nvPr>
            <p:ph type="title"/>
          </p:nvPr>
        </p:nvSpPr>
        <p:spPr/>
        <p:txBody>
          <a:bodyPr/>
          <a:lstStyle/>
          <a:p>
            <a:r>
              <a:rPr lang="fr-FR" b="1" i="0" dirty="0" err="1">
                <a:solidFill>
                  <a:srgbClr val="0F0F0F"/>
                </a:solidFill>
                <a:effectLst/>
                <a:latin typeface="YouTube Sans"/>
              </a:rPr>
              <a:t>Gaussian</a:t>
            </a:r>
            <a:r>
              <a:rPr lang="fr-FR" b="1" i="0" dirty="0">
                <a:solidFill>
                  <a:srgbClr val="0F0F0F"/>
                </a:solidFill>
                <a:effectLst/>
                <a:latin typeface="YouTube Sans"/>
              </a:rPr>
              <a:t> </a:t>
            </a:r>
            <a:r>
              <a:rPr lang="fr-FR" b="1" i="0" dirty="0" err="1">
                <a:solidFill>
                  <a:srgbClr val="0F0F0F"/>
                </a:solidFill>
                <a:effectLst/>
                <a:latin typeface="YouTube Sans"/>
              </a:rPr>
              <a:t>Naive</a:t>
            </a:r>
            <a:r>
              <a:rPr lang="fr-FR" b="1" i="0" dirty="0">
                <a:solidFill>
                  <a:srgbClr val="0F0F0F"/>
                </a:solidFill>
                <a:effectLst/>
                <a:latin typeface="YouTube Sans"/>
              </a:rPr>
              <a:t> Bayes Classifier</a:t>
            </a:r>
            <a:br>
              <a:rPr lang="fr-FR" b="1" i="0" dirty="0">
                <a:solidFill>
                  <a:srgbClr val="0F0F0F"/>
                </a:solidFill>
                <a:effectLst/>
                <a:latin typeface="YouTube Sans"/>
              </a:rPr>
            </a:br>
            <a:endParaRPr lang="en-IN" dirty="0"/>
          </a:p>
        </p:txBody>
      </p:sp>
      <p:pic>
        <p:nvPicPr>
          <p:cNvPr id="6" name="Picture 5">
            <a:extLst>
              <a:ext uri="{FF2B5EF4-FFF2-40B4-BE49-F238E27FC236}">
                <a16:creationId xmlns:a16="http://schemas.microsoft.com/office/drawing/2014/main" id="{E7770D6B-D529-69E4-F918-04FE2BC2A84E}"/>
              </a:ext>
            </a:extLst>
          </p:cNvPr>
          <p:cNvPicPr>
            <a:picLocks noChangeAspect="1"/>
          </p:cNvPicPr>
          <p:nvPr/>
        </p:nvPicPr>
        <p:blipFill>
          <a:blip r:embed="rId2"/>
          <a:stretch>
            <a:fillRect/>
          </a:stretch>
        </p:blipFill>
        <p:spPr>
          <a:xfrm>
            <a:off x="7300853" y="5560800"/>
            <a:ext cx="3890963" cy="673090"/>
          </a:xfrm>
          <a:prstGeom prst="rect">
            <a:avLst/>
          </a:prstGeom>
          <a:effectLst>
            <a:softEdge rad="0"/>
          </a:effectLst>
        </p:spPr>
      </p:pic>
      <p:pic>
        <p:nvPicPr>
          <p:cNvPr id="8" name="Picture 7">
            <a:extLst>
              <a:ext uri="{FF2B5EF4-FFF2-40B4-BE49-F238E27FC236}">
                <a16:creationId xmlns:a16="http://schemas.microsoft.com/office/drawing/2014/main" id="{9842047C-4F6B-77F8-9585-5A95C940FCC7}"/>
              </a:ext>
            </a:extLst>
          </p:cNvPr>
          <p:cNvPicPr>
            <a:picLocks noChangeAspect="1"/>
          </p:cNvPicPr>
          <p:nvPr/>
        </p:nvPicPr>
        <p:blipFill>
          <a:blip r:embed="rId3">
            <a:extLst>
              <a:ext uri="{BEBA8EAE-BF5A-486C-A8C5-ECC9F3942E4B}">
                <a14:imgProps xmlns:a14="http://schemas.microsoft.com/office/drawing/2010/main">
                  <a14:imgLayer r:embed="rId4">
                    <a14:imgEffect>
                      <a14:saturation sat="169000"/>
                    </a14:imgEffect>
                  </a14:imgLayer>
                </a14:imgProps>
              </a:ext>
            </a:extLst>
          </a:blip>
          <a:stretch>
            <a:fillRect/>
          </a:stretch>
        </p:blipFill>
        <p:spPr>
          <a:xfrm>
            <a:off x="730261" y="5263594"/>
            <a:ext cx="2960644" cy="970296"/>
          </a:xfrm>
          <a:prstGeom prst="rect">
            <a:avLst/>
          </a:prstGeom>
        </p:spPr>
      </p:pic>
      <p:pic>
        <p:nvPicPr>
          <p:cNvPr id="9" name="Content Placeholder 8">
            <a:extLst>
              <a:ext uri="{FF2B5EF4-FFF2-40B4-BE49-F238E27FC236}">
                <a16:creationId xmlns:a16="http://schemas.microsoft.com/office/drawing/2014/main" id="{A087963B-3477-8C86-AB40-68D82FEADC0D}"/>
              </a:ext>
            </a:extLst>
          </p:cNvPr>
          <p:cNvPicPr>
            <a:picLocks noGrp="1" noChangeAspect="1"/>
          </p:cNvPicPr>
          <p:nvPr>
            <p:ph idx="1"/>
          </p:nvPr>
        </p:nvPicPr>
        <p:blipFill>
          <a:blip r:embed="rId5"/>
          <a:stretch>
            <a:fillRect/>
          </a:stretch>
        </p:blipFill>
        <p:spPr>
          <a:xfrm>
            <a:off x="3310444" y="1264555"/>
            <a:ext cx="5380186" cy="3642676"/>
          </a:xfrm>
        </p:spPr>
      </p:pic>
      <p:pic>
        <p:nvPicPr>
          <p:cNvPr id="11" name="Picture 10">
            <a:extLst>
              <a:ext uri="{FF2B5EF4-FFF2-40B4-BE49-F238E27FC236}">
                <a16:creationId xmlns:a16="http://schemas.microsoft.com/office/drawing/2014/main" id="{2A4AB07D-BC97-2856-FFDB-37A6C9BE271E}"/>
              </a:ext>
            </a:extLst>
          </p:cNvPr>
          <p:cNvPicPr>
            <a:picLocks noChangeAspect="1"/>
          </p:cNvPicPr>
          <p:nvPr/>
        </p:nvPicPr>
        <p:blipFill>
          <a:blip r:embed="rId6"/>
          <a:stretch>
            <a:fillRect/>
          </a:stretch>
        </p:blipFill>
        <p:spPr>
          <a:xfrm>
            <a:off x="3852214" y="5243204"/>
            <a:ext cx="2941575" cy="990686"/>
          </a:xfrm>
          <a:prstGeom prst="rect">
            <a:avLst/>
          </a:prstGeom>
        </p:spPr>
      </p:pic>
    </p:spTree>
    <p:extLst>
      <p:ext uri="{BB962C8B-B14F-4D97-AF65-F5344CB8AC3E}">
        <p14:creationId xmlns:p14="http://schemas.microsoft.com/office/powerpoint/2010/main" val="3197115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4C10-69A4-DC52-4912-BAFDE9395CC4}"/>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ABCD5A73-1245-40B0-141C-277E3B781C67}"/>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60589105-FDC2-84B7-9753-8A03C911E324}"/>
              </a:ext>
            </a:extLst>
          </p:cNvPr>
          <p:cNvPicPr>
            <a:picLocks noChangeAspect="1"/>
          </p:cNvPicPr>
          <p:nvPr/>
        </p:nvPicPr>
        <p:blipFill>
          <a:blip r:embed="rId2"/>
          <a:stretch>
            <a:fillRect/>
          </a:stretch>
        </p:blipFill>
        <p:spPr>
          <a:xfrm>
            <a:off x="488794" y="1082352"/>
            <a:ext cx="11505001" cy="4551532"/>
          </a:xfrm>
          <a:prstGeom prst="rect">
            <a:avLst/>
          </a:prstGeom>
        </p:spPr>
      </p:pic>
    </p:spTree>
    <p:extLst>
      <p:ext uri="{BB962C8B-B14F-4D97-AF65-F5344CB8AC3E}">
        <p14:creationId xmlns:p14="http://schemas.microsoft.com/office/powerpoint/2010/main" val="361488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BDFE-1E2E-625C-33CB-9BA955F79775}"/>
              </a:ext>
            </a:extLst>
          </p:cNvPr>
          <p:cNvSpPr>
            <a:spLocks noGrp="1"/>
          </p:cNvSpPr>
          <p:nvPr>
            <p:ph type="title"/>
          </p:nvPr>
        </p:nvSpPr>
        <p:spPr/>
        <p:txBody>
          <a:bodyPr/>
          <a:lstStyle/>
          <a:p>
            <a:endParaRPr lang="en-IN"/>
          </a:p>
        </p:txBody>
      </p:sp>
      <p:sp>
        <p:nvSpPr>
          <p:cNvPr id="10" name="Content Placeholder 9">
            <a:extLst>
              <a:ext uri="{FF2B5EF4-FFF2-40B4-BE49-F238E27FC236}">
                <a16:creationId xmlns:a16="http://schemas.microsoft.com/office/drawing/2014/main" id="{47858A47-8477-7717-99B5-2A6FE5927DC7}"/>
              </a:ext>
            </a:extLst>
          </p:cNvPr>
          <p:cNvSpPr>
            <a:spLocks noGrp="1"/>
          </p:cNvSpPr>
          <p:nvPr>
            <p:ph idx="1"/>
          </p:nvPr>
        </p:nvSpPr>
        <p:spPr/>
        <p:txBody>
          <a:bodyPr/>
          <a:lstStyle/>
          <a:p>
            <a:endParaRPr lang="en-IN"/>
          </a:p>
        </p:txBody>
      </p:sp>
      <p:pic>
        <p:nvPicPr>
          <p:cNvPr id="12" name="Picture 11">
            <a:extLst>
              <a:ext uri="{FF2B5EF4-FFF2-40B4-BE49-F238E27FC236}">
                <a16:creationId xmlns:a16="http://schemas.microsoft.com/office/drawing/2014/main" id="{A92DAF3E-65B6-471C-C7D4-88CD58B5E1D8}"/>
              </a:ext>
            </a:extLst>
          </p:cNvPr>
          <p:cNvPicPr>
            <a:picLocks noChangeAspect="1"/>
          </p:cNvPicPr>
          <p:nvPr/>
        </p:nvPicPr>
        <p:blipFill>
          <a:blip r:embed="rId2"/>
          <a:stretch>
            <a:fillRect/>
          </a:stretch>
        </p:blipFill>
        <p:spPr>
          <a:xfrm>
            <a:off x="1333087" y="1211388"/>
            <a:ext cx="10787161" cy="5022502"/>
          </a:xfrm>
          <a:prstGeom prst="rect">
            <a:avLst/>
          </a:prstGeom>
        </p:spPr>
      </p:pic>
      <p:pic>
        <p:nvPicPr>
          <p:cNvPr id="13" name="Picture 12">
            <a:extLst>
              <a:ext uri="{FF2B5EF4-FFF2-40B4-BE49-F238E27FC236}">
                <a16:creationId xmlns:a16="http://schemas.microsoft.com/office/drawing/2014/main" id="{D04E3768-17B7-FE0E-2A9C-4C5CB49AB817}"/>
              </a:ext>
            </a:extLst>
          </p:cNvPr>
          <p:cNvPicPr>
            <a:picLocks noChangeAspect="1"/>
          </p:cNvPicPr>
          <p:nvPr/>
        </p:nvPicPr>
        <p:blipFill>
          <a:blip r:embed="rId3"/>
          <a:stretch>
            <a:fillRect/>
          </a:stretch>
        </p:blipFill>
        <p:spPr>
          <a:xfrm>
            <a:off x="8116931" y="456538"/>
            <a:ext cx="3890963" cy="673090"/>
          </a:xfrm>
          <a:prstGeom prst="rect">
            <a:avLst/>
          </a:prstGeom>
          <a:effectLst>
            <a:softEdge rad="0"/>
          </a:effectLst>
        </p:spPr>
      </p:pic>
    </p:spTree>
    <p:extLst>
      <p:ext uri="{BB962C8B-B14F-4D97-AF65-F5344CB8AC3E}">
        <p14:creationId xmlns:p14="http://schemas.microsoft.com/office/powerpoint/2010/main" val="352643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C002-C2AC-4AC4-A41B-DB04CB9BA7F3}"/>
              </a:ext>
            </a:extLst>
          </p:cNvPr>
          <p:cNvSpPr>
            <a:spLocks noGrp="1"/>
          </p:cNvSpPr>
          <p:nvPr>
            <p:ph type="title"/>
          </p:nvPr>
        </p:nvSpPr>
        <p:spPr/>
        <p:txBody>
          <a:bodyPr/>
          <a:lstStyle/>
          <a:p>
            <a:endParaRPr lang="en-IN"/>
          </a:p>
        </p:txBody>
      </p:sp>
      <p:pic>
        <p:nvPicPr>
          <p:cNvPr id="6146" name="Picture 2">
            <a:extLst>
              <a:ext uri="{FF2B5EF4-FFF2-40B4-BE49-F238E27FC236}">
                <a16:creationId xmlns:a16="http://schemas.microsoft.com/office/drawing/2014/main" id="{FAA09CB7-84E0-47FF-AD31-A73CE17423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58716" y="624110"/>
            <a:ext cx="6070651" cy="607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3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085D-31FC-4919-ACC4-4CF08482A49C}"/>
              </a:ext>
            </a:extLst>
          </p:cNvPr>
          <p:cNvSpPr>
            <a:spLocks noGrp="1"/>
          </p:cNvSpPr>
          <p:nvPr>
            <p:ph type="title"/>
          </p:nvPr>
        </p:nvSpPr>
        <p:spPr/>
        <p:txBody>
          <a:bodyPr/>
          <a:lstStyle/>
          <a:p>
            <a:r>
              <a:rPr lang="en-IN" b="0" i="0" dirty="0">
                <a:solidFill>
                  <a:srgbClr val="54595F"/>
                </a:solidFill>
                <a:effectLst/>
                <a:latin typeface="Open Sans" panose="020B0606030504020204" pitchFamily="34" charset="0"/>
              </a:rPr>
              <a:t>Bayes theorem:</a:t>
            </a:r>
            <a:endParaRPr lang="en-IN" dirty="0"/>
          </a:p>
        </p:txBody>
      </p:sp>
      <p:sp>
        <p:nvSpPr>
          <p:cNvPr id="3" name="Content Placeholder 2">
            <a:extLst>
              <a:ext uri="{FF2B5EF4-FFF2-40B4-BE49-F238E27FC236}">
                <a16:creationId xmlns:a16="http://schemas.microsoft.com/office/drawing/2014/main" id="{C9411789-21ED-44C6-98D5-3E073BC9FD1B}"/>
              </a:ext>
            </a:extLst>
          </p:cNvPr>
          <p:cNvSpPr>
            <a:spLocks noGrp="1"/>
          </p:cNvSpPr>
          <p:nvPr>
            <p:ph idx="1"/>
          </p:nvPr>
        </p:nvSpPr>
        <p:spPr>
          <a:xfrm>
            <a:off x="838200" y="1790114"/>
            <a:ext cx="10515600" cy="5900546"/>
          </a:xfrm>
        </p:spPr>
        <p:txBody>
          <a:bodyPr>
            <a:normAutofit/>
          </a:bodyPr>
          <a:lstStyle/>
          <a:p>
            <a:pPr marL="0" indent="0">
              <a:buNone/>
            </a:pPr>
            <a:r>
              <a:rPr lang="en-US" dirty="0">
                <a:solidFill>
                  <a:srgbClr val="54595F"/>
                </a:solidFill>
                <a:latin typeface="Open Sans" panose="020B0606030504020204" pitchFamily="34" charset="0"/>
              </a:rPr>
              <a:t>With Bayes theorem, we can find the probability of c (class) given that x has already occurred. Here, x is the evidence for hypothesis A. The equation for it is given below:</a:t>
            </a:r>
          </a:p>
          <a:p>
            <a:pPr marL="0" indent="0">
              <a:buNone/>
            </a:pPr>
            <a:endParaRPr lang="en-US" sz="1200" dirty="0">
              <a:solidFill>
                <a:srgbClr val="54595F"/>
              </a:solidFill>
              <a:latin typeface="Open Sans" panose="020B0606030504020204" pitchFamily="34" charset="0"/>
            </a:endParaRPr>
          </a:p>
          <a:p>
            <a:pPr marL="0" indent="0">
              <a:buNone/>
            </a:pPr>
            <a:endParaRPr lang="en-IN" sz="1800" dirty="0"/>
          </a:p>
        </p:txBody>
      </p:sp>
      <p:pic>
        <p:nvPicPr>
          <p:cNvPr id="8198" name="Picture 6">
            <a:extLst>
              <a:ext uri="{FF2B5EF4-FFF2-40B4-BE49-F238E27FC236}">
                <a16:creationId xmlns:a16="http://schemas.microsoft.com/office/drawing/2014/main" id="{8BD2063B-A8D3-4EBE-95BE-B2A2DCA5F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630" y="3835835"/>
            <a:ext cx="5276969" cy="241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0896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78561</TotalTime>
  <Words>3119</Words>
  <Application>Microsoft Office PowerPoint</Application>
  <PresentationFormat>Widescreen</PresentationFormat>
  <Paragraphs>221</Paragraphs>
  <Slides>73</Slides>
  <Notes>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73</vt:i4>
      </vt:variant>
    </vt:vector>
  </HeadingPairs>
  <TitlesOfParts>
    <vt:vector size="93" baseType="lpstr">
      <vt:lpstr>Adobe Caslon Pro</vt:lpstr>
      <vt:lpstr>Arial</vt:lpstr>
      <vt:lpstr>Arial</vt:lpstr>
      <vt:lpstr>Calibri</vt:lpstr>
      <vt:lpstr>Cambria</vt:lpstr>
      <vt:lpstr>Century Gothic</vt:lpstr>
      <vt:lpstr>charter</vt:lpstr>
      <vt:lpstr>Helvetica</vt:lpstr>
      <vt:lpstr>inherit</vt:lpstr>
      <vt:lpstr>Lato</vt:lpstr>
      <vt:lpstr>Nunito Sans</vt:lpstr>
      <vt:lpstr>Open Sans</vt:lpstr>
      <vt:lpstr>Poppins</vt:lpstr>
      <vt:lpstr>Raleway</vt:lpstr>
      <vt:lpstr>Roboto</vt:lpstr>
      <vt:lpstr>Times New Roman</vt:lpstr>
      <vt:lpstr>urw-din</vt:lpstr>
      <vt:lpstr>Wingdings 3</vt:lpstr>
      <vt:lpstr>YouTube Sans</vt:lpstr>
      <vt:lpstr>Wisp</vt:lpstr>
      <vt:lpstr>Naive Bayes Classification </vt:lpstr>
      <vt:lpstr>PowerPoint Presentation</vt:lpstr>
      <vt:lpstr>PowerPoint Presentation</vt:lpstr>
      <vt:lpstr>Naive Bayes Classification </vt:lpstr>
      <vt:lpstr>PowerPoint Presentation</vt:lpstr>
      <vt:lpstr>Intuition:</vt:lpstr>
      <vt:lpstr>PowerPoint Presentation</vt:lpstr>
      <vt:lpstr>PowerPoint Presentation</vt:lpstr>
      <vt:lpstr>Bayes theorem:</vt:lpstr>
      <vt:lpstr>PowerPoint Presentation</vt:lpstr>
      <vt:lpstr>Naïve Bayes is based on Naïve theorem, which is based on conditional probability</vt:lpstr>
      <vt:lpstr>PowerPoint Presentation</vt:lpstr>
      <vt:lpstr>PowerPoint Presentation</vt:lpstr>
      <vt:lpstr>PowerPoint Presentation</vt:lpstr>
      <vt:lpstr>PowerPoint Presentation</vt:lpstr>
      <vt:lpstr>PowerPoint Presentation</vt:lpstr>
      <vt:lpstr>PowerPoint Presentation</vt:lpstr>
      <vt:lpstr>Maximum Likelihood Hypothesis </vt:lpstr>
      <vt:lpstr> Assumptions of NB: </vt:lpstr>
      <vt:lpstr>Naïve Bayes is based on Naïve theorem, which is based on conditional probability</vt:lpstr>
      <vt:lpstr>PowerPoint Presentation</vt:lpstr>
      <vt:lpstr>PowerPoint Presentation</vt:lpstr>
      <vt:lpstr>PowerPoint Presentation</vt:lpstr>
      <vt:lpstr>PowerPoint Presentation</vt:lpstr>
      <vt:lpstr>PowerPoint Presentation</vt:lpstr>
      <vt:lpstr>PowerPoint Presentation</vt:lpstr>
      <vt:lpstr>Problem</vt:lpstr>
      <vt:lpstr>PowerPoint Presentation</vt:lpstr>
      <vt:lpstr>PowerPoint Presentation</vt:lpstr>
      <vt:lpstr>              , predict if golf will be played or not??</vt:lpstr>
      <vt:lpstr>PowerPoint Presentation</vt:lpstr>
      <vt:lpstr>PowerPoint Presentation</vt:lpstr>
      <vt:lpstr>Laplace Estimate</vt:lpstr>
      <vt:lpstr>PowerPoint Presentation</vt:lpstr>
      <vt:lpstr>PowerPoint Presentation</vt:lpstr>
      <vt:lpstr>PowerPoint Presentation</vt:lpstr>
      <vt:lpstr>PowerPoint Presentation</vt:lpstr>
      <vt:lpstr>PowerPoint Presentation</vt:lpstr>
      <vt:lpstr>Laplace Estimation</vt:lpstr>
      <vt:lpstr>PowerPoint Presentation</vt:lpstr>
      <vt:lpstr>Advantages: </vt:lpstr>
      <vt:lpstr>Disadvantages: </vt:lpstr>
      <vt:lpstr>Applications of Naïve Bayes</vt:lpstr>
      <vt:lpstr>Types of Naïve Bayes</vt:lpstr>
      <vt:lpstr>Bernoulli naive Bayes</vt:lpstr>
      <vt:lpstr>Bernoulli naive Bayes </vt:lpstr>
      <vt:lpstr>Example</vt:lpstr>
      <vt:lpstr>PowerPoint Presentation</vt:lpstr>
      <vt:lpstr>Properties of a Bernoulli distribution: </vt:lpstr>
      <vt:lpstr>Applications of Bernoulli Outcomes</vt:lpstr>
      <vt:lpstr>PowerPoint Presentation</vt:lpstr>
      <vt:lpstr>PowerPoint Presentation</vt:lpstr>
      <vt:lpstr>Multinomial Naïve Bayes</vt:lpstr>
      <vt:lpstr>Multinomial Naïve Bayes</vt:lpstr>
      <vt:lpstr>PowerPoint Presentation</vt:lpstr>
      <vt:lpstr>PowerPoint Presentation</vt:lpstr>
      <vt:lpstr>PowerPoint Presentation</vt:lpstr>
      <vt:lpstr>PowerPoint Presentation</vt:lpstr>
      <vt:lpstr>Application of multinomial naïve bayes</vt:lpstr>
      <vt:lpstr>PowerPoint Presentation</vt:lpstr>
      <vt:lpstr>PowerPoint Presentation</vt:lpstr>
      <vt:lpstr>PowerPoint Presentation</vt:lpstr>
      <vt:lpstr>PowerPoint Presentation</vt:lpstr>
      <vt:lpstr>PowerPoint Presentation</vt:lpstr>
      <vt:lpstr>Gaussian Naïve Bayes</vt:lpstr>
      <vt:lpstr>PowerPoint Presentation</vt:lpstr>
      <vt:lpstr>PowerPoint Presentation</vt:lpstr>
      <vt:lpstr>PowerPoint Presentation</vt:lpstr>
      <vt:lpstr>PowerPoint Presentation</vt:lpstr>
      <vt:lpstr>Application of Naive Bayes algorithm </vt:lpstr>
      <vt:lpstr>Gaussian Naive Bayes Classifier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kriti ohri</dc:creator>
  <cp:lastModifiedBy>Kriti Ohri</cp:lastModifiedBy>
  <cp:revision>104</cp:revision>
  <dcterms:created xsi:type="dcterms:W3CDTF">2021-05-24T04:53:31Z</dcterms:created>
  <dcterms:modified xsi:type="dcterms:W3CDTF">2024-09-23T07:52:53Z</dcterms:modified>
</cp:coreProperties>
</file>